
<file path=[Content_Types].xml><?xml version="1.0" encoding="utf-8"?>
<Types xmlns="http://schemas.openxmlformats.org/package/2006/content-types">
  <Default Extension="xml" ContentType="application/xml"/>
  <Default Extension="mp4" ContentType="video/mp4"/>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57"/>
  </p:notesMasterIdLst>
  <p:handoutMasterIdLst>
    <p:handoutMasterId r:id="rId58"/>
  </p:handoutMasterIdLst>
  <p:sldIdLst>
    <p:sldId id="256" r:id="rId2"/>
    <p:sldId id="340" r:id="rId3"/>
    <p:sldId id="332" r:id="rId4"/>
    <p:sldId id="341" r:id="rId5"/>
    <p:sldId id="342" r:id="rId6"/>
    <p:sldId id="259" r:id="rId7"/>
    <p:sldId id="260" r:id="rId8"/>
    <p:sldId id="310" r:id="rId9"/>
    <p:sldId id="262" r:id="rId10"/>
    <p:sldId id="338" r:id="rId11"/>
    <p:sldId id="264" r:id="rId12"/>
    <p:sldId id="265" r:id="rId13"/>
    <p:sldId id="266" r:id="rId14"/>
    <p:sldId id="267" r:id="rId15"/>
    <p:sldId id="268" r:id="rId16"/>
    <p:sldId id="269" r:id="rId17"/>
    <p:sldId id="270" r:id="rId18"/>
    <p:sldId id="271" r:id="rId19"/>
    <p:sldId id="272" r:id="rId20"/>
    <p:sldId id="273" r:id="rId21"/>
    <p:sldId id="344" r:id="rId22"/>
    <p:sldId id="343" r:id="rId23"/>
    <p:sldId id="311" r:id="rId24"/>
    <p:sldId id="277" r:id="rId25"/>
    <p:sldId id="313" r:id="rId26"/>
    <p:sldId id="283" r:id="rId27"/>
    <p:sldId id="288" r:id="rId28"/>
    <p:sldId id="314" r:id="rId29"/>
    <p:sldId id="308" r:id="rId30"/>
    <p:sldId id="284" r:id="rId31"/>
    <p:sldId id="285" r:id="rId32"/>
    <p:sldId id="286" r:id="rId33"/>
    <p:sldId id="287" r:id="rId34"/>
    <p:sldId id="315" r:id="rId35"/>
    <p:sldId id="349" r:id="rId36"/>
    <p:sldId id="298" r:id="rId37"/>
    <p:sldId id="316" r:id="rId38"/>
    <p:sldId id="348" r:id="rId39"/>
    <p:sldId id="309" r:id="rId40"/>
    <p:sldId id="302" r:id="rId41"/>
    <p:sldId id="328" r:id="rId42"/>
    <p:sldId id="325" r:id="rId43"/>
    <p:sldId id="326" r:id="rId44"/>
    <p:sldId id="327" r:id="rId45"/>
    <p:sldId id="324" r:id="rId46"/>
    <p:sldId id="331" r:id="rId47"/>
    <p:sldId id="347" r:id="rId48"/>
    <p:sldId id="345" r:id="rId49"/>
    <p:sldId id="346" r:id="rId50"/>
    <p:sldId id="278" r:id="rId51"/>
    <p:sldId id="279" r:id="rId52"/>
    <p:sldId id="280" r:id="rId53"/>
    <p:sldId id="293" r:id="rId54"/>
    <p:sldId id="294" r:id="rId55"/>
    <p:sldId id="295" r:id="rId56"/>
  </p:sldIdLst>
  <p:sldSz cx="9144000" cy="5143500" type="screen16x9"/>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B3B3"/>
    <a:srgbClr val="B5DC8A"/>
    <a:srgbClr val="7FC525"/>
    <a:srgbClr val="BCD631"/>
    <a:srgbClr val="9DD192"/>
    <a:srgbClr val="BFF39B"/>
    <a:srgbClr val="ACF486"/>
    <a:srgbClr val="F2686D"/>
    <a:srgbClr val="F6A2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34C36D-BC6E-4211-939C-6B460B69AB2D}">
  <a:tblStyle styleId="{6234C36D-BC6E-4211-939C-6B460B69AB2D}"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00"/>
    <p:restoredTop sz="90148"/>
  </p:normalViewPr>
  <p:slideViewPr>
    <p:cSldViewPr snapToGrid="0" snapToObjects="1">
      <p:cViewPr>
        <p:scale>
          <a:sx n="148" d="100"/>
          <a:sy n="148" d="100"/>
        </p:scale>
        <p:origin x="552" y="760"/>
      </p:cViewPr>
      <p:guideLst/>
    </p:cSldViewPr>
  </p:slideViewPr>
  <p:notesTextViewPr>
    <p:cViewPr>
      <p:scale>
        <a:sx n="1" d="1"/>
        <a:sy n="1" d="1"/>
      </p:scale>
      <p:origin x="0" y="0"/>
    </p:cViewPr>
  </p:notesTextViewPr>
  <p:notesViewPr>
    <p:cSldViewPr snapToGrid="0" snapToObjects="1">
      <p:cViewPr varScale="1">
        <p:scale>
          <a:sx n="155" d="100"/>
          <a:sy n="155" d="100"/>
        </p:scale>
        <p:origin x="107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42195B07-603C-F947-8AFB-247B6C390B94}" type="slidenum">
              <a:rPr lang="en-US" smtClean="0"/>
              <a:t>‹#›</a:t>
            </a:fld>
            <a:endParaRPr lang="en-US"/>
          </a:p>
        </p:txBody>
      </p:sp>
    </p:spTree>
    <p:extLst>
      <p:ext uri="{BB962C8B-B14F-4D97-AF65-F5344CB8AC3E}">
        <p14:creationId xmlns:p14="http://schemas.microsoft.com/office/powerpoint/2010/main" val="574206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venir Next Condensed Regular" charset="0"/>
        <a:ea typeface="Avenir Next Condensed Regular" charset="0"/>
        <a:cs typeface="Avenir Next Condensed Regular"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31942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DNN/transfer learning background</a:t>
            </a:r>
            <a:endParaRPr dirty="0"/>
          </a:p>
          <a:p>
            <a:pPr marL="0" lvl="0" indent="0"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DNN/transfer learning background</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There are common, industry standard</a:t>
            </a:r>
            <a:r>
              <a:rPr lang="en-US" baseline="0" dirty="0" smtClean="0"/>
              <a:t> models to use, that facilitate sharing</a:t>
            </a:r>
            <a:endParaRPr lang="en-US" dirty="0" smtClean="0"/>
          </a:p>
          <a:p>
            <a:pPr marL="0" lvl="0" indent="0" rtl="0">
              <a:spcBef>
                <a:spcPts val="0"/>
              </a:spcBef>
              <a:spcAft>
                <a:spcPts val="0"/>
              </a:spcAft>
              <a:buNone/>
            </a:pP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DNN/transfer learning </a:t>
            </a:r>
            <a:r>
              <a:rPr lang="en" dirty="0" smtClean="0"/>
              <a:t>background</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DNN/transfer learning background</a:t>
            </a:r>
            <a:endParaRPr/>
          </a:p>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DNN/transfer learning background</a:t>
            </a:r>
            <a:endParaRPr dirty="0"/>
          </a:p>
          <a:p>
            <a:pPr marL="0" lvl="0" indent="0"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Imagine that you have a camera</a:t>
            </a:r>
            <a:r>
              <a:rPr lang="en-US" baseline="0" dirty="0" smtClean="0"/>
              <a:t>, generating a video stream of the parking lot. And this camera is attached to some edge compute resources. You can imagine that there are a lot ways you’d want to use these edge resources to analyze the video stream in real time</a:t>
            </a:r>
            <a:endParaRPr dirty="0"/>
          </a:p>
        </p:txBody>
      </p:sp>
    </p:spTree>
    <p:extLst>
      <p:ext uri="{BB962C8B-B14F-4D97-AF65-F5344CB8AC3E}">
        <p14:creationId xmlns:p14="http://schemas.microsoft.com/office/powerpoint/2010/main" val="1920613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And you don’t know if that there’s similarities between with them. Did all of the red stuff twice. Base piece of our opportuniy. REd stuff doesn’t have to be done twicwe</a:t>
            </a:r>
            <a:endParaRPr/>
          </a:p>
          <a:p>
            <a:pPr marL="0" lvl="0" indent="0" rtl="0">
              <a:spcBef>
                <a:spcPts val="0"/>
              </a:spcBef>
              <a:spcAft>
                <a:spcPts val="0"/>
              </a:spcAft>
              <a:buNone/>
            </a:pPr>
            <a:r>
              <a:rPr lang="en"/>
              <a:t>Because the output of the red stuff is gonna be  identical. Animate in merged DNNed. Number of bubbles you have to process are smaller, and if you have milions of bubbldes but hundreds of thousands of red bubbles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405533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944864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22958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4743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Precision -&gt; opposite of FNR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13831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extLst>
      <p:ext uri="{BB962C8B-B14F-4D97-AF65-F5344CB8AC3E}">
        <p14:creationId xmlns:p14="http://schemas.microsoft.com/office/powerpoint/2010/main" val="1068108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457200" lvl="0" indent="-298450" rtl="0">
              <a:spcBef>
                <a:spcPts val="0"/>
              </a:spcBef>
              <a:spcAft>
                <a:spcPts val="0"/>
              </a:spcAft>
              <a:buSzPts val="1100"/>
              <a:buChar char="-"/>
            </a:pPr>
            <a:r>
              <a:rPr lang="en-US" dirty="0" smtClean="0"/>
              <a:t>Usually transfer learned, and usually transfer learned using same base application</a:t>
            </a:r>
          </a:p>
          <a:p>
            <a:pPr marL="457200" lvl="0" indent="-298450" rtl="0">
              <a:spcBef>
                <a:spcPts val="0"/>
              </a:spcBef>
              <a:spcAft>
                <a:spcPts val="0"/>
              </a:spcAft>
              <a:buSzPts val="1100"/>
              <a:buChar char="-"/>
            </a:pPr>
            <a:r>
              <a:rPr lang="en-US" dirty="0" smtClean="0"/>
              <a:t>But network is trained independently (nobody ever remembers that they’re off the same base, we think there’s an opportunity there to share part of the network)</a:t>
            </a:r>
          </a:p>
          <a:p>
            <a:pPr marL="0" lvl="0" indent="0" rtl="0">
              <a:spcBef>
                <a:spcPts val="0"/>
              </a:spcBef>
              <a:spcAft>
                <a:spcPts val="0"/>
              </a:spcAft>
              <a:buNone/>
            </a:pPr>
            <a:endParaRPr dirty="0"/>
          </a:p>
        </p:txBody>
      </p:sp>
    </p:spTree>
    <p:extLst>
      <p:ext uri="{BB962C8B-B14F-4D97-AF65-F5344CB8AC3E}">
        <p14:creationId xmlns:p14="http://schemas.microsoft.com/office/powerpoint/2010/main" val="279031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2" name="Shape 76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6" name="Shape 77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6" name="Shape 78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6" name="Shape 79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Grey out</a:t>
            </a:r>
            <a:endParaRPr/>
          </a:p>
          <a:p>
            <a:pPr marL="0" lvl="0" indent="0" rtl="0">
              <a:spcBef>
                <a:spcPts val="0"/>
              </a:spcBef>
              <a:spcAft>
                <a:spcPts val="0"/>
              </a:spcAft>
              <a:buNone/>
            </a:pPr>
            <a:r>
              <a:rPr lang="en"/>
              <a:t>Hammer on *front* of the train, so needs to be one of the two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46924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9130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In Mainstream training does not require centralized control of the data or training process</a:t>
            </a:r>
          </a:p>
          <a:p>
            <a:pPr marL="0" lvl="0" indent="0">
              <a:spcBef>
                <a:spcPts val="0"/>
              </a:spcBef>
              <a:spcAft>
                <a:spcPts val="0"/>
              </a:spcAft>
              <a:buNone/>
            </a:pPr>
            <a:r>
              <a:rPr lang="en-US" baseline="0" dirty="0" smtClean="0"/>
              <a:t>Each M-trainer is run locally by the app developer</a:t>
            </a:r>
          </a:p>
          <a:p>
            <a:pPr marL="0" lvl="0" indent="0">
              <a:spcBef>
                <a:spcPts val="0"/>
              </a:spcBef>
              <a:spcAft>
                <a:spcPts val="0"/>
              </a:spcAft>
              <a:buNone/>
            </a:pPr>
            <a:r>
              <a:rPr lang="en-US" baseline="0" dirty="0" smtClean="0"/>
              <a:t>It helps the app developer create and save the necessary information for scheduler to determine the amount of specialization at runtime</a:t>
            </a:r>
          </a:p>
          <a:p>
            <a:pPr marL="0" lvl="0" indent="0">
              <a:spcBef>
                <a:spcPts val="0"/>
              </a:spcBef>
              <a:spcAft>
                <a:spcPts val="0"/>
              </a:spcAft>
              <a:buNone/>
            </a:pPr>
            <a:r>
              <a:rPr lang="en-US" baseline="0" dirty="0" smtClean="0"/>
              <a:t>In particular, M-trainer creates model sets. So, instead of training one model, it trains multiple model </a:t>
            </a:r>
            <a:r>
              <a:rPr lang="en-US" i="1" baseline="0" dirty="0" smtClean="0"/>
              <a:t>candidates</a:t>
            </a:r>
            <a:r>
              <a:rPr lang="en-US" i="0" baseline="0" dirty="0" smtClean="0"/>
              <a:t>, each with a different amount of specialization (aka sharing potential)</a:t>
            </a:r>
          </a:p>
          <a:p>
            <a:pPr marL="0" lvl="0" indent="0">
              <a:spcBef>
                <a:spcPts val="0"/>
              </a:spcBef>
              <a:spcAft>
                <a:spcPts val="0"/>
              </a:spcAft>
              <a:buNone/>
            </a:pPr>
            <a:r>
              <a:rPr lang="en-US" i="0" baseline="0" dirty="0" smtClean="0"/>
              <a:t>It also saves important metadata</a:t>
            </a:r>
            <a:endParaRPr lang="en-US" dirty="0" smtClean="0"/>
          </a:p>
          <a:p>
            <a:pPr marL="0" lvl="0" indent="0">
              <a:spcBef>
                <a:spcPts val="0"/>
              </a:spcBef>
              <a:spcAft>
                <a:spcPts val="0"/>
              </a:spcAft>
              <a:buNone/>
            </a:pPr>
            <a:r>
              <a:rPr lang="en-US" dirty="0" smtClean="0"/>
              <a:t>Most importantly,</a:t>
            </a:r>
            <a:r>
              <a:rPr lang="en-US" baseline="0" dirty="0" smtClean="0"/>
              <a:t> our model sets allow the late binding of how much specialization is used at runtime</a:t>
            </a:r>
          </a:p>
          <a:p>
            <a:pPr marL="0" lvl="0" indent="0">
              <a:spcBef>
                <a:spcPts val="0"/>
              </a:spcBef>
              <a:spcAft>
                <a:spcPts val="0"/>
              </a:spcAft>
              <a:buNone/>
            </a:pPr>
            <a:r>
              <a:rPr lang="en-US" baseline="0" dirty="0" smtClean="0"/>
              <a:t>And M-Trainers can be run independently and at different times by the application developer</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66101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810041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22217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78790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1727447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680489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1255577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868733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1304174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Shape 90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9" name="Shape 90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compare against 2 static approaches</a:t>
            </a:r>
          </a:p>
          <a:p>
            <a:pPr marL="0" lvl="0" indent="0" rtl="0">
              <a:spcBef>
                <a:spcPts val="0"/>
              </a:spcBef>
              <a:spcAft>
                <a:spcPts val="0"/>
              </a:spcAft>
              <a:buNone/>
            </a:pPr>
            <a:r>
              <a:rPr lang="en-US" dirty="0" smtClean="0"/>
              <a:t>No sharing is one end of the extreme where we deploy</a:t>
            </a:r>
            <a:r>
              <a:rPr lang="en-US" baseline="0" dirty="0" smtClean="0"/>
              <a:t> a full DNN for every applications</a:t>
            </a:r>
          </a:p>
          <a:p>
            <a:pPr marL="0" lvl="0" indent="0" rtl="0">
              <a:spcBef>
                <a:spcPts val="0"/>
              </a:spcBef>
              <a:spcAft>
                <a:spcPts val="0"/>
              </a:spcAft>
              <a:buNone/>
            </a:pPr>
            <a:r>
              <a:rPr lang="en-US" baseline="0" dirty="0" smtClean="0"/>
              <a:t>Max sharing conservatively shares all but the last layer</a:t>
            </a:r>
          </a:p>
          <a:p>
            <a:pPr marL="0" lvl="0" indent="0" rtl="0">
              <a:spcBef>
                <a:spcPts val="0"/>
              </a:spcBef>
              <a:spcAft>
                <a:spcPts val="0"/>
              </a:spcAft>
              <a:buNone/>
            </a:pPr>
            <a:endParaRPr lang="en-US" baseline="0" dirty="0" smtClean="0"/>
          </a:p>
          <a:p>
            <a:pPr marL="0" lvl="0" indent="0" rtl="0">
              <a:spcBef>
                <a:spcPts val="0"/>
              </a:spcBef>
              <a:spcAft>
                <a:spcPts val="0"/>
              </a:spcAft>
              <a:buNone/>
            </a:pPr>
            <a:r>
              <a:rPr lang="en-US" baseline="0" dirty="0" smtClean="0"/>
              <a:t>No sharing performs well when resources aren’t </a:t>
            </a:r>
            <a:r>
              <a:rPr lang="en-US" baseline="0" dirty="0" err="1" smtClean="0"/>
              <a:t>constrainted</a:t>
            </a:r>
            <a:r>
              <a:rPr lang="en-US" baseline="0" dirty="0" smtClean="0"/>
              <a:t> and it’s able to run its fully-specialized networks at a high enough frame rate</a:t>
            </a:r>
          </a:p>
          <a:p>
            <a:pPr marL="0" lvl="0" indent="0" rtl="0">
              <a:spcBef>
                <a:spcPts val="0"/>
              </a:spcBef>
              <a:spcAft>
                <a:spcPts val="0"/>
              </a:spcAft>
              <a:buNone/>
            </a:pPr>
            <a:r>
              <a:rPr lang="en-US" dirty="0" smtClean="0"/>
              <a:t>No Sharing’s frame-rate</a:t>
            </a:r>
            <a:r>
              <a:rPr lang="en-US" baseline="0" dirty="0" smtClean="0"/>
              <a:t> degrades quickly and it soon begins to miss events</a:t>
            </a:r>
          </a:p>
          <a:p>
            <a:pPr marL="0" lvl="0" indent="0" rtl="0">
              <a:spcBef>
                <a:spcPts val="0"/>
              </a:spcBef>
              <a:spcAft>
                <a:spcPts val="0"/>
              </a:spcAft>
              <a:buNone/>
            </a:pPr>
            <a:r>
              <a:rPr lang="en-US" baseline="0" smtClean="0"/>
              <a:t>Max sharing is able to scale a lot better, but often underutilizes resources, never achieving a high model accuracy</a:t>
            </a:r>
          </a:p>
          <a:p>
            <a:pPr marL="0" lvl="0" indent="0" rtl="0">
              <a:spcBef>
                <a:spcPts val="0"/>
              </a:spcBef>
              <a:spcAft>
                <a:spcPts val="0"/>
              </a:spcAft>
              <a:buNone/>
            </a:pPr>
            <a:endParaRPr lang="en-US" baseline="0" dirty="0" smtClean="0"/>
          </a:p>
        </p:txBody>
      </p:sp>
    </p:spTree>
    <p:extLst>
      <p:ext uri="{BB962C8B-B14F-4D97-AF65-F5344CB8AC3E}">
        <p14:creationId xmlns:p14="http://schemas.microsoft.com/office/powerpoint/2010/main" val="942073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453616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91075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8784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564170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5" name="Shape 715"/>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2" name="Shape 72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Build this</a:t>
            </a:r>
            <a:endParaRPr dirty="0"/>
          </a:p>
          <a:p>
            <a:pPr marL="0" lvl="0" indent="0">
              <a:spcBef>
                <a:spcPts val="0"/>
              </a:spcBef>
              <a:spcAft>
                <a:spcPts val="0"/>
              </a:spcAft>
              <a:buNone/>
            </a:pPr>
            <a:r>
              <a:rPr lang="en" dirty="0"/>
              <a:t>Talk about red line first and more</a:t>
            </a:r>
            <a:endParaRPr dirty="0"/>
          </a:p>
          <a:p>
            <a:pPr marL="0" lvl="0" indent="0" rtl="0">
              <a:spcBef>
                <a:spcPts val="0"/>
              </a:spcBef>
              <a:spcAft>
                <a:spcPts val="0"/>
              </a:spcAft>
              <a:buNone/>
            </a:pPr>
            <a:r>
              <a:rPr lang="en" dirty="0"/>
              <a:t>That change dramatically as soon as we add one more app</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9" name="Shape 72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Shape 835"/>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6" name="Shape 836"/>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Precision -&gt; opposite of FNR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What you say for the first frame is the same</a:t>
            </a:r>
            <a:r>
              <a:rPr lang="en-US" baseline="0" dirty="0" smtClean="0"/>
              <a:t> as what you’ll say for the second frame</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 name="Shape 84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Precision -&gt; opposite of FNR</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Give specific numbers</a:t>
            </a:r>
            <a:endParaRPr/>
          </a:p>
          <a:p>
            <a:pPr marL="0" lvl="0" indent="0" rtl="0">
              <a:spcBef>
                <a:spcPts val="0"/>
              </a:spcBef>
              <a:spcAft>
                <a:spcPts val="0"/>
              </a:spcAft>
              <a:buNone/>
            </a:pPr>
            <a:r>
              <a:rPr lang="en"/>
              <a:t>DNN</a:t>
            </a:r>
            <a:endParaRPr/>
          </a:p>
          <a:p>
            <a:pPr marL="0" lvl="0" indent="0" rtl="0">
              <a:spcBef>
                <a:spcPts val="0"/>
              </a:spcBef>
              <a:spcAft>
                <a:spcPts val="0"/>
              </a:spcAft>
              <a:buNone/>
            </a:pPr>
            <a:r>
              <a:rPr lang="en"/>
              <a:t>Talk about the change before it happens on the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Give specific numbers</a:t>
            </a:r>
            <a:endParaRPr dirty="0"/>
          </a:p>
          <a:p>
            <a:pPr marL="0" lvl="0" indent="0" rtl="0">
              <a:spcBef>
                <a:spcPts val="0"/>
              </a:spcBef>
              <a:spcAft>
                <a:spcPts val="0"/>
              </a:spcAft>
              <a:buNone/>
            </a:pPr>
            <a:r>
              <a:rPr lang="en" dirty="0"/>
              <a:t>DNN</a:t>
            </a:r>
            <a:endParaRPr dirty="0"/>
          </a:p>
          <a:p>
            <a:pPr marL="0" lvl="0" indent="0" rtl="0">
              <a:spcBef>
                <a:spcPts val="0"/>
              </a:spcBef>
              <a:spcAft>
                <a:spcPts val="0"/>
              </a:spcAft>
              <a:buNone/>
            </a:pPr>
            <a:r>
              <a:rPr lang="en" dirty="0"/>
              <a:t>Talk about the change before it happens on the slide</a:t>
            </a:r>
            <a:endParaRPr dirty="0"/>
          </a:p>
        </p:txBody>
      </p:sp>
    </p:spTree>
    <p:extLst>
      <p:ext uri="{BB962C8B-B14F-4D97-AF65-F5344CB8AC3E}">
        <p14:creationId xmlns:p14="http://schemas.microsoft.com/office/powerpoint/2010/main" val="791680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CF6F76CA-7F64-5244-9115-53C7CC69B6DC}" type="datetime1">
              <a:rPr lang="en-US" smtClean="0"/>
              <a:t>7/1/18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9349BE-8727-204D-8F80-03AF7A79F2A2}" type="datetime1">
              <a:rPr lang="en-US" smtClean="0"/>
              <a:t>7/1/18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B73C36-01D4-9C4E-93B6-EE3DBE3F925D}" type="datetime1">
              <a:rPr lang="en-US" smtClean="0"/>
              <a:t>7/1/18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Shape 25"/>
          <p:cNvSpPr txBox="1">
            <a:spLocks noGrp="1"/>
          </p:cNvSpPr>
          <p:nvPr>
            <p:ph type="title"/>
          </p:nvPr>
        </p:nvSpPr>
        <p:spPr>
          <a:xfrm>
            <a:off x="311625" y="275525"/>
            <a:ext cx="8520600" cy="707400"/>
          </a:xfrm>
          <a:prstGeom prst="rect">
            <a:avLst/>
          </a:prstGeom>
        </p:spPr>
        <p:txBody>
          <a:bodyPr spcFirstLastPara="1" wrap="square" lIns="91425" tIns="91425" rIns="91425" bIns="91425" anchor="t" anchorCtr="0"/>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6" name="Shape 26"/>
          <p:cNvSpPr txBox="1">
            <a:spLocks noGrp="1"/>
          </p:cNvSpPr>
          <p:nvPr>
            <p:ph type="sldNum" idx="12"/>
          </p:nvPr>
        </p:nvSpPr>
        <p:spPr>
          <a:xfrm>
            <a:off x="8472458" y="4663217"/>
            <a:ext cx="548700" cy="393600"/>
          </a:xfrm>
          <a:prstGeom prst="rect">
            <a:avLst/>
          </a:prstGeom>
          <a:solidFill>
            <a:schemeClr val="bg1">
              <a:lumMod val="50000"/>
              <a:alpha val="70000"/>
            </a:schemeClr>
          </a:solidFill>
          <a:ln>
            <a:noFill/>
          </a:ln>
        </p:spPr>
        <p:txBody>
          <a:bodyPr spcFirstLastPara="1" wrap="square" lIns="91425" tIns="91425" rIns="91425" bIns="91425" anchor="ctr" anchorCtr="0">
            <a:noAutofit/>
          </a:bodyPr>
          <a:lstStyle>
            <a:lvl1pPr lvl="0" rtl="0">
              <a:spcBef>
                <a:spcPts val="0"/>
              </a:spcBef>
              <a:buNone/>
              <a:defRPr sz="1500">
                <a:solidFill>
                  <a:schemeClr val="bg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fld id="{00000000-1234-1234-1234-123412341234}" type="slidenum">
              <a:rPr lang="uk-UA" smtClean="0"/>
              <a:pPr/>
              <a:t>‹#›</a:t>
            </a:fld>
            <a:endParaRPr lang="uk-UA" dirty="0"/>
          </a:p>
        </p:txBody>
      </p:sp>
      <p:sp>
        <p:nvSpPr>
          <p:cNvPr id="27" name="Shape 27"/>
          <p:cNvSpPr txBox="1">
            <a:spLocks noGrp="1"/>
          </p:cNvSpPr>
          <p:nvPr>
            <p:ph type="body" idx="1"/>
          </p:nvPr>
        </p:nvSpPr>
        <p:spPr>
          <a:xfrm>
            <a:off x="311700" y="1152425"/>
            <a:ext cx="8520600" cy="3302700"/>
          </a:xfrm>
          <a:prstGeom prst="rect">
            <a:avLst/>
          </a:prstGeom>
        </p:spPr>
        <p:txBody>
          <a:bodyPr spcFirstLastPara="1" wrap="square" lIns="91425" tIns="91425" rIns="91425" bIns="91425" anchor="t" anchorCtr="0"/>
          <a:lstStyle>
            <a:lvl1pPr marL="457200" lvl="0" indent="-355600" rtl="0">
              <a:spcBef>
                <a:spcPts val="0"/>
              </a:spcBef>
              <a:spcAft>
                <a:spcPts val="0"/>
              </a:spcAft>
              <a:buSzPts val="2000"/>
              <a:buFont typeface="Pathway Gothic One"/>
              <a:buChar char="●"/>
              <a:defRPr sz="2500" b="0" i="0">
                <a:latin typeface="Avenir Next Condensed Regular" charset="0"/>
                <a:ea typeface="Avenir Next Condensed Regular" charset="0"/>
                <a:cs typeface="Avenir Next Condensed Regular" charset="0"/>
                <a:sym typeface="Pathway Gothic One"/>
              </a:defRPr>
            </a:lvl1pPr>
            <a:lvl2pPr marL="914400" lvl="1" indent="-323850" rtl="0">
              <a:spcBef>
                <a:spcPts val="1600"/>
              </a:spcBef>
              <a:spcAft>
                <a:spcPts val="0"/>
              </a:spcAft>
              <a:buSzPts val="1500"/>
              <a:buFont typeface="Pathway Gothic One"/>
              <a:buChar char="○"/>
              <a:defRPr sz="2000">
                <a:latin typeface="Pathway Gothic One"/>
                <a:ea typeface="Pathway Gothic One"/>
                <a:cs typeface="Pathway Gothic One"/>
                <a:sym typeface="Pathway Gothic One"/>
              </a:defRPr>
            </a:lvl2pPr>
            <a:lvl3pPr marL="1371600" lvl="2" indent="-330200" rtl="0">
              <a:spcBef>
                <a:spcPts val="1600"/>
              </a:spcBef>
              <a:spcAft>
                <a:spcPts val="0"/>
              </a:spcAft>
              <a:buSzPts val="1600"/>
              <a:buFont typeface="Pathway Gothic One"/>
              <a:buChar char="■"/>
              <a:defRPr sz="1600">
                <a:latin typeface="Pathway Gothic One"/>
                <a:ea typeface="Pathway Gothic One"/>
                <a:cs typeface="Pathway Gothic One"/>
                <a:sym typeface="Pathway Gothic One"/>
              </a:defRPr>
            </a:lvl3pPr>
            <a:lvl4pPr marL="1828800" lvl="3"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4pPr>
            <a:lvl5pPr marL="2286000" lvl="4"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5pPr>
            <a:lvl6pPr marL="2743200" lvl="5"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6pPr>
            <a:lvl7pPr marL="3200400" lvl="6"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7pPr>
            <a:lvl8pPr marL="3657600" lvl="7" indent="-304800" rtl="0">
              <a:spcBef>
                <a:spcPts val="1600"/>
              </a:spcBef>
              <a:spcAft>
                <a:spcPts val="0"/>
              </a:spcAft>
              <a:buSzPts val="1200"/>
              <a:buFont typeface="Pathway Gothic One"/>
              <a:buChar char="○"/>
              <a:defRPr sz="1200">
                <a:latin typeface="Pathway Gothic One"/>
                <a:ea typeface="Pathway Gothic One"/>
                <a:cs typeface="Pathway Gothic One"/>
                <a:sym typeface="Pathway Gothic One"/>
              </a:defRPr>
            </a:lvl8pPr>
            <a:lvl9pPr marL="4114800" lvl="8" indent="-304800" rtl="0">
              <a:spcBef>
                <a:spcPts val="1600"/>
              </a:spcBef>
              <a:spcAft>
                <a:spcPts val="1600"/>
              </a:spcAft>
              <a:buSzPts val="1200"/>
              <a:buFont typeface="Pathway Gothic One"/>
              <a:buChar char="■"/>
              <a:defRPr sz="1200">
                <a:latin typeface="Pathway Gothic One"/>
                <a:ea typeface="Pathway Gothic One"/>
                <a:cs typeface="Pathway Gothic One"/>
                <a:sym typeface="Pathway Gothic One"/>
              </a:defRPr>
            </a:lvl9pPr>
          </a:lstStyle>
          <a:p>
            <a:endParaRPr dirty="0"/>
          </a:p>
        </p:txBody>
      </p:sp>
    </p:spTree>
    <p:extLst>
      <p:ext uri="{BB962C8B-B14F-4D97-AF65-F5344CB8AC3E}">
        <p14:creationId xmlns:p14="http://schemas.microsoft.com/office/powerpoint/2010/main" val="13879908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9"/>
        <p:cNvGrpSpPr/>
        <p:nvPr/>
      </p:nvGrpSpPr>
      <p:grpSpPr>
        <a:xfrm>
          <a:off x="0" y="0"/>
          <a:ext cx="0" cy="0"/>
          <a:chOff x="0" y="0"/>
          <a:chExt cx="0" cy="0"/>
        </a:xfrm>
      </p:grpSpPr>
      <p:sp>
        <p:nvSpPr>
          <p:cNvPr id="21" name="Shape 21"/>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dirty="0"/>
          </a:p>
        </p:txBody>
      </p:sp>
      <p:sp>
        <p:nvSpPr>
          <p:cNvPr id="22" name="Shape 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solidFill>
                  <a:schemeClr val="lt1"/>
                </a:solidFill>
              </a:defRPr>
            </a:lvl1pPr>
            <a:lvl2pPr lvl="1" rtl="0">
              <a:spcBef>
                <a:spcPts val="0"/>
              </a:spcBef>
              <a:buNone/>
              <a:defRPr>
                <a:solidFill>
                  <a:schemeClr val="lt1"/>
                </a:solidFill>
              </a:defRPr>
            </a:lvl2pPr>
            <a:lvl3pPr lvl="2" rtl="0">
              <a:spcBef>
                <a:spcPts val="0"/>
              </a:spcBef>
              <a:buNone/>
              <a:defRPr>
                <a:solidFill>
                  <a:schemeClr val="lt1"/>
                </a:solidFill>
              </a:defRPr>
            </a:lvl3pPr>
            <a:lvl4pPr lvl="3" rtl="0">
              <a:spcBef>
                <a:spcPts val="0"/>
              </a:spcBef>
              <a:buNone/>
              <a:defRPr>
                <a:solidFill>
                  <a:schemeClr val="lt1"/>
                </a:solidFill>
              </a:defRPr>
            </a:lvl4pPr>
            <a:lvl5pPr lvl="4" rtl="0">
              <a:spcBef>
                <a:spcPts val="0"/>
              </a:spcBef>
              <a:buNone/>
              <a:defRPr>
                <a:solidFill>
                  <a:schemeClr val="lt1"/>
                </a:solidFill>
              </a:defRPr>
            </a:lvl5pPr>
            <a:lvl6pPr lvl="5" rtl="0">
              <a:spcBef>
                <a:spcPts val="0"/>
              </a:spcBef>
              <a:buNone/>
              <a:defRPr>
                <a:solidFill>
                  <a:schemeClr val="lt1"/>
                </a:solidFill>
              </a:defRPr>
            </a:lvl6pPr>
            <a:lvl7pPr lvl="6" rtl="0">
              <a:spcBef>
                <a:spcPts val="0"/>
              </a:spcBef>
              <a:buNone/>
              <a:defRPr>
                <a:solidFill>
                  <a:schemeClr val="lt1"/>
                </a:solidFill>
              </a:defRPr>
            </a:lvl7pPr>
            <a:lvl8pPr lvl="7" rtl="0">
              <a:spcBef>
                <a:spcPts val="0"/>
              </a:spcBef>
              <a:buNone/>
              <a:defRPr>
                <a:solidFill>
                  <a:schemeClr val="lt1"/>
                </a:solidFill>
              </a:defRPr>
            </a:lvl8pPr>
            <a:lvl9pPr lvl="8" rtl="0">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9489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A4F272-B4A7-8C4A-AA1B-107F2486977A}" type="datetime1">
              <a:rPr lang="en-US" smtClean="0"/>
              <a:t>7/1/18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8509FE0-33CB-5449-840E-5D2E8E097DD8}" type="datetime1">
              <a:rPr lang="en-US" smtClean="0"/>
              <a:t>7/1/18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BEBB36A2-97D6-1B44-BB8B-D5CFB7EF8912}" type="datetime1">
              <a:rPr lang="en-US" smtClean="0"/>
              <a:t>7/1/18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A613111-5B4A-B24B-9225-6A0906DFF857}" type="datetime1">
              <a:rPr lang="en-US" smtClean="0"/>
              <a:t>7/1/18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185AE0-D4ED-AF4C-A8DD-2ABC52656766}" type="datetime1">
              <a:rPr lang="en-US" smtClean="0"/>
              <a:t>7/1/18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163D7D-4F7E-D74E-9F10-9D4082C7AEAA}" type="datetime1">
              <a:rPr lang="en-US" smtClean="0"/>
              <a:t>7/1/18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ACC8C822-0669-BF4E-8316-A80B52C40928}" type="datetime1">
              <a:rPr lang="en-US" smtClean="0"/>
              <a:t>7/1/18</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256550B-A4EB-4548-9F2C-7AA3E8A53CE5}" type="datetime1">
              <a:rPr lang="en-US" smtClean="0"/>
              <a:t>7/1/18</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b="0" i="0">
                <a:solidFill>
                  <a:schemeClr val="tx1">
                    <a:alpha val="70000"/>
                  </a:schemeClr>
                </a:solidFill>
                <a:latin typeface="Avenir Next Condensed Regular" charset="0"/>
                <a:ea typeface="Avenir Next Condensed Regular" charset="0"/>
                <a:cs typeface="Avenir Next Condensed Regular" charset="0"/>
              </a:defRPr>
            </a:lvl1pPr>
          </a:lstStyle>
          <a:p>
            <a:fld id="{EA48178D-62E9-0545-8D06-EC2E688DFB2C}" type="datetime1">
              <a:rPr lang="en-US" smtClean="0"/>
              <a:t>7/1/18</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b="0" i="0">
                <a:solidFill>
                  <a:schemeClr val="tx1">
                    <a:alpha val="70000"/>
                  </a:schemeClr>
                </a:solidFill>
                <a:latin typeface="Avenir Next Condensed Regular" charset="0"/>
                <a:ea typeface="Avenir Next Condensed Regular" charset="0"/>
                <a:cs typeface="Avenir Next Condensed Regular" charset="0"/>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b="0" i="0" spc="0" baseline="0">
                <a:solidFill>
                  <a:srgbClr val="FFFFFF"/>
                </a:solidFill>
                <a:latin typeface="Avenir Next Condensed Regular" charset="0"/>
                <a:ea typeface="Avenir Next Condensed Regular" charset="0"/>
                <a:cs typeface="Avenir Next Condensed Regular" charset="0"/>
              </a:defRPr>
            </a:lvl1pPr>
          </a:lstStyle>
          <a:p>
            <a:fld id="{00000000-1234-1234-1234-123412341234}" type="slidenum">
              <a:rPr lang="uk-UA" smtClean="0"/>
              <a:pPr/>
              <a:t>‹#›</a:t>
            </a:fld>
            <a:endParaRPr lang="uk-UA" dirty="0"/>
          </a:p>
        </p:txBody>
      </p:sp>
    </p:spTree>
    <p:extLst>
      <p:ext uri="{BB962C8B-B14F-4D97-AF65-F5344CB8AC3E}">
        <p14:creationId xmlns:p14="http://schemas.microsoft.com/office/powerpoint/2010/main" val="18438494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685800" rtl="0" eaLnBrk="1" latinLnBrk="0" hangingPunct="1">
        <a:lnSpc>
          <a:spcPct val="90000"/>
        </a:lnSpc>
        <a:spcBef>
          <a:spcPct val="0"/>
        </a:spcBef>
        <a:buNone/>
        <a:defRPr sz="2100" b="0" i="0" kern="1200" cap="all" spc="150" baseline="0">
          <a:solidFill>
            <a:srgbClr val="262626"/>
          </a:solidFill>
          <a:latin typeface="Avenir Next Condensed Regular"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b="0" i="0" kern="1200">
          <a:solidFill>
            <a:schemeClr val="tx1">
              <a:lumMod val="85000"/>
              <a:lumOff val="15000"/>
            </a:schemeClr>
          </a:solidFill>
          <a:latin typeface="Avenir Next Condensed Regular"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b="0" i="0" kern="1200">
          <a:solidFill>
            <a:schemeClr val="tx1">
              <a:lumMod val="85000"/>
              <a:lumOff val="15000"/>
            </a:schemeClr>
          </a:solidFill>
          <a:latin typeface="Avenir Next Condensed Regular"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b="0" i="0" kern="1200">
          <a:solidFill>
            <a:schemeClr val="tx1">
              <a:lumMod val="85000"/>
              <a:lumOff val="15000"/>
            </a:schemeClr>
          </a:solidFill>
          <a:latin typeface="Avenir Next Condensed Regular"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b="0" i="0" kern="1200">
          <a:solidFill>
            <a:schemeClr val="tx1">
              <a:lumMod val="85000"/>
              <a:lumOff val="15000"/>
            </a:schemeClr>
          </a:solidFill>
          <a:latin typeface="Avenir Next Condensed Regular"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b="0" i="0" kern="1200">
          <a:solidFill>
            <a:schemeClr val="tx1">
              <a:lumMod val="85000"/>
              <a:lumOff val="15000"/>
            </a:schemeClr>
          </a:solidFill>
          <a:latin typeface="Avenir Next Condensed Regular" charset="0"/>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emf"/><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1.emf"/></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emf"/><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6.emf"/></Relationships>
</file>

<file path=ppt/slides/_rels/slide5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1.emf"/><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688734" y="861060"/>
            <a:ext cx="7767408" cy="1699184"/>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3700" dirty="0"/>
              <a:t>Mainstream: </a:t>
            </a:r>
            <a:r>
              <a:rPr lang="en-US" sz="3700" dirty="0" smtClean="0"/>
              <a:t>Dynamic Stem-Sharing </a:t>
            </a:r>
            <a:r>
              <a:rPr lang="en-US" sz="3700" dirty="0" smtClean="0"/>
              <a:t>for Multi-Tenant Video Processing</a:t>
            </a:r>
            <a:endParaRPr sz="3700" dirty="0"/>
          </a:p>
        </p:txBody>
      </p:sp>
      <p:sp>
        <p:nvSpPr>
          <p:cNvPr id="65" name="Shape 65"/>
          <p:cNvSpPr txBox="1">
            <a:spLocks noGrp="1"/>
          </p:cNvSpPr>
          <p:nvPr>
            <p:ph type="subTitle" idx="1"/>
          </p:nvPr>
        </p:nvSpPr>
        <p:spPr>
          <a:xfrm>
            <a:off x="1476588" y="2682163"/>
            <a:ext cx="6191700" cy="1496573"/>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b="1" dirty="0">
                <a:solidFill>
                  <a:schemeClr val="tx1"/>
                </a:solidFill>
                <a:latin typeface="Helvetica Neue"/>
                <a:ea typeface="Helvetica Neue"/>
                <a:cs typeface="Helvetica Neue"/>
                <a:sym typeface="Helvetica Neue"/>
              </a:rPr>
              <a:t>Angela </a:t>
            </a:r>
            <a:r>
              <a:rPr lang="en" sz="1800" b="1" dirty="0" smtClean="0">
                <a:solidFill>
                  <a:schemeClr val="tx1"/>
                </a:solidFill>
                <a:latin typeface="Helvetica Neue"/>
                <a:ea typeface="Helvetica Neue"/>
                <a:cs typeface="Helvetica Neue"/>
                <a:sym typeface="Helvetica Neue"/>
              </a:rPr>
              <a:t>Jiang</a:t>
            </a:r>
            <a:r>
              <a:rPr lang="en-US" sz="1800" dirty="0" smtClean="0">
                <a:solidFill>
                  <a:schemeClr val="tx1"/>
                </a:solidFill>
                <a:latin typeface="Helvetica Neue"/>
                <a:ea typeface="Helvetica Neue"/>
                <a:cs typeface="Helvetica Neue"/>
                <a:sym typeface="Helvetica Neue"/>
              </a:rPr>
              <a:t>,</a:t>
            </a:r>
            <a:r>
              <a:rPr lang="en" sz="1800" b="1" dirty="0" smtClean="0">
                <a:solidFill>
                  <a:schemeClr val="tx1"/>
                </a:solidFill>
                <a:latin typeface="Helvetica Neue"/>
                <a:ea typeface="Helvetica Neue"/>
                <a:cs typeface="Helvetica Neue"/>
                <a:sym typeface="Helvetica Neue"/>
              </a:rPr>
              <a:t> </a:t>
            </a:r>
            <a:r>
              <a:rPr lang="en" sz="1800" dirty="0" smtClean="0">
                <a:solidFill>
                  <a:schemeClr val="tx1"/>
                </a:solidFill>
              </a:rPr>
              <a:t>Daniel </a:t>
            </a:r>
            <a:r>
              <a:rPr lang="en" sz="1800" dirty="0">
                <a:solidFill>
                  <a:schemeClr val="tx1"/>
                </a:solidFill>
              </a:rPr>
              <a:t>L.-K. Wong, Christopher </a:t>
            </a:r>
            <a:r>
              <a:rPr lang="en" sz="1800" dirty="0" err="1" smtClean="0">
                <a:solidFill>
                  <a:schemeClr val="tx1"/>
                </a:solidFill>
              </a:rPr>
              <a:t>Canel</a:t>
            </a:r>
            <a:r>
              <a:rPr lang="en-US" sz="1800" dirty="0" smtClean="0">
                <a:solidFill>
                  <a:schemeClr val="tx1"/>
                </a:solidFill>
              </a:rPr>
              <a:t>,</a:t>
            </a:r>
          </a:p>
          <a:p>
            <a:pPr marL="0" lvl="0" indent="0">
              <a:spcBef>
                <a:spcPts val="0"/>
              </a:spcBef>
              <a:spcAft>
                <a:spcPts val="0"/>
              </a:spcAft>
              <a:buNone/>
            </a:pPr>
            <a:r>
              <a:rPr lang="en-US" sz="1800" dirty="0" smtClean="0">
                <a:solidFill>
                  <a:schemeClr val="tx1"/>
                </a:solidFill>
              </a:rPr>
              <a:t>Lilia Tang, </a:t>
            </a:r>
            <a:r>
              <a:rPr lang="en" sz="1800" dirty="0" smtClean="0">
                <a:solidFill>
                  <a:schemeClr val="tx1"/>
                </a:solidFill>
              </a:rPr>
              <a:t>Ishan </a:t>
            </a:r>
            <a:r>
              <a:rPr lang="en" sz="1800" dirty="0" err="1">
                <a:solidFill>
                  <a:schemeClr val="tx1"/>
                </a:solidFill>
              </a:rPr>
              <a:t>Misra</a:t>
            </a:r>
            <a:r>
              <a:rPr lang="en" sz="1800" dirty="0">
                <a:solidFill>
                  <a:schemeClr val="tx1"/>
                </a:solidFill>
              </a:rPr>
              <a:t>, </a:t>
            </a:r>
            <a:r>
              <a:rPr lang="en-US" sz="1800" dirty="0">
                <a:solidFill>
                  <a:schemeClr val="tx1"/>
                </a:solidFill>
              </a:rPr>
              <a:t> </a:t>
            </a:r>
            <a:r>
              <a:rPr lang="en" sz="1800" dirty="0" smtClean="0">
                <a:solidFill>
                  <a:schemeClr val="tx1"/>
                </a:solidFill>
              </a:rPr>
              <a:t>Michael </a:t>
            </a:r>
            <a:r>
              <a:rPr lang="en" sz="1800" dirty="0">
                <a:solidFill>
                  <a:schemeClr val="tx1"/>
                </a:solidFill>
              </a:rPr>
              <a:t>Kaminsky</a:t>
            </a:r>
            <a:r>
              <a:rPr lang="en" sz="1800" dirty="0" smtClean="0">
                <a:solidFill>
                  <a:schemeClr val="tx1"/>
                </a:solidFill>
              </a:rPr>
              <a:t>,</a:t>
            </a:r>
            <a:r>
              <a:rPr lang="en-US" sz="1800" dirty="0" smtClean="0">
                <a:solidFill>
                  <a:schemeClr val="tx1"/>
                </a:solidFill>
              </a:rPr>
              <a:t> </a:t>
            </a:r>
            <a:endParaRPr lang="en-US" sz="1800" dirty="0" smtClean="0">
              <a:solidFill>
                <a:schemeClr val="tx1"/>
              </a:solidFill>
            </a:endParaRPr>
          </a:p>
          <a:p>
            <a:pPr lvl="0">
              <a:spcBef>
                <a:spcPts val="0"/>
              </a:spcBef>
            </a:pPr>
            <a:r>
              <a:rPr lang="en-US" sz="1800" dirty="0" smtClean="0">
                <a:solidFill>
                  <a:schemeClr val="tx1"/>
                </a:solidFill>
              </a:rPr>
              <a:t>Michael </a:t>
            </a:r>
            <a:r>
              <a:rPr lang="en-US" sz="1800" dirty="0" err="1" smtClean="0">
                <a:solidFill>
                  <a:schemeClr val="tx1"/>
                </a:solidFill>
              </a:rPr>
              <a:t>Kozuch</a:t>
            </a:r>
            <a:r>
              <a:rPr lang="en-US" sz="1800" dirty="0" smtClean="0">
                <a:solidFill>
                  <a:schemeClr val="tx1"/>
                </a:solidFill>
              </a:rPr>
              <a:t>, </a:t>
            </a:r>
            <a:r>
              <a:rPr lang="en-US" sz="1800" dirty="0" err="1" smtClean="0">
                <a:solidFill>
                  <a:schemeClr val="tx1"/>
                </a:solidFill>
              </a:rPr>
              <a:t>P</a:t>
            </a:r>
            <a:r>
              <a:rPr lang="en-US" sz="1800" dirty="0" err="1" smtClean="0">
                <a:solidFill>
                  <a:schemeClr val="tx1"/>
                </a:solidFill>
              </a:rPr>
              <a:t>admanabhan</a:t>
            </a:r>
            <a:r>
              <a:rPr lang="en-US" sz="1800" dirty="0" smtClean="0">
                <a:solidFill>
                  <a:schemeClr val="tx1"/>
                </a:solidFill>
              </a:rPr>
              <a:t> </a:t>
            </a:r>
            <a:r>
              <a:rPr lang="en-US" sz="1800" dirty="0">
                <a:solidFill>
                  <a:schemeClr val="tx1"/>
                </a:solidFill>
              </a:rPr>
              <a:t>Pillai</a:t>
            </a:r>
            <a:r>
              <a:rPr lang="en-US" sz="1800" dirty="0" smtClean="0">
                <a:solidFill>
                  <a:schemeClr val="tx1"/>
                </a:solidFill>
              </a:rPr>
              <a:t>,</a:t>
            </a:r>
            <a:r>
              <a:rPr lang="en" sz="1800" dirty="0" smtClean="0">
                <a:solidFill>
                  <a:schemeClr val="tx1"/>
                </a:solidFill>
              </a:rPr>
              <a:t> </a:t>
            </a:r>
            <a:endParaRPr sz="1800" dirty="0">
              <a:solidFill>
                <a:schemeClr val="tx1"/>
              </a:solidFill>
            </a:endParaRPr>
          </a:p>
          <a:p>
            <a:pPr marL="0" lvl="0" indent="0" rtl="0">
              <a:spcBef>
                <a:spcPts val="0"/>
              </a:spcBef>
              <a:spcAft>
                <a:spcPts val="0"/>
              </a:spcAft>
              <a:buNone/>
            </a:pPr>
            <a:r>
              <a:rPr lang="en" sz="1800" dirty="0">
                <a:solidFill>
                  <a:schemeClr val="tx1"/>
                </a:solidFill>
              </a:rPr>
              <a:t>David G. Andersen, Greg Ganger</a:t>
            </a:r>
            <a:endParaRPr sz="1800" dirty="0">
              <a:solidFill>
                <a:schemeClr val="tx1"/>
              </a:solidFill>
            </a:endParaRPr>
          </a:p>
        </p:txBody>
      </p:sp>
      <p:sp>
        <p:nvSpPr>
          <p:cNvPr id="7" name="TextBox 6"/>
          <p:cNvSpPr txBox="1"/>
          <p:nvPr/>
        </p:nvSpPr>
        <p:spPr>
          <a:xfrm>
            <a:off x="3982720" y="4064000"/>
            <a:ext cx="184731" cy="307777"/>
          </a:xfrm>
          <a:prstGeom prst="rect">
            <a:avLst/>
          </a:prstGeom>
          <a:noFill/>
        </p:spPr>
        <p:txBody>
          <a:bodyPr wrap="none" rtlCol="0">
            <a:spAutoFit/>
          </a:bodyPr>
          <a:lstStyle/>
          <a:p>
            <a:endParaRPr lang="en-US" dirty="0"/>
          </a:p>
        </p:txBody>
      </p:sp>
      <p:sp>
        <p:nvSpPr>
          <p:cNvPr id="8" name="Slide Number Placeholder 7"/>
          <p:cNvSpPr>
            <a:spLocks noGrp="1"/>
          </p:cNvSpPr>
          <p:nvPr>
            <p:ph type="sldNum" sz="quarter" idx="12"/>
          </p:nvPr>
        </p:nvSpPr>
        <p:spPr/>
        <p:txBody>
          <a:bodyPr/>
          <a:lstStyle/>
          <a:p>
            <a:pPr marL="0" lvl="0" indent="0">
              <a:spcBef>
                <a:spcPts val="0"/>
              </a:spcBef>
              <a:spcAft>
                <a:spcPts val="0"/>
              </a:spcAft>
              <a:buNone/>
            </a:pPr>
            <a:fld id="{00000000-1234-1234-1234-123412341234}" type="slidenum">
              <a:rPr lang="uk-UA" smtClean="0"/>
              <a:t>1</a:t>
            </a:fld>
            <a:endParaRPr lang="uk-UA"/>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How to find redundancy between DNNs?</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10</a:t>
            </a:fld>
            <a:endParaRPr lang="uk-UA"/>
          </a:p>
        </p:txBody>
      </p:sp>
    </p:spTree>
    <p:extLst>
      <p:ext uri="{BB962C8B-B14F-4D97-AF65-F5344CB8AC3E}">
        <p14:creationId xmlns:p14="http://schemas.microsoft.com/office/powerpoint/2010/main" val="350593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Shape 165"/>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66" name="Shape 166"/>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67" name="Shape 167"/>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68" name="Shape 168"/>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69" name="Shape 169"/>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70" name="Shape 170"/>
          <p:cNvCxnSpPr>
            <a:stCxn id="165" idx="6"/>
            <a:endCxn id="168"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71" name="Shape 171"/>
          <p:cNvCxnSpPr>
            <a:stCxn id="166" idx="6"/>
            <a:endCxn id="168"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72" name="Shape 172"/>
          <p:cNvCxnSpPr>
            <a:stCxn id="166" idx="6"/>
            <a:endCxn id="169"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73" name="Shape 173"/>
          <p:cNvCxnSpPr>
            <a:stCxn id="167" idx="6"/>
            <a:endCxn id="169"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174" name="Shape 174"/>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75" name="Shape 175"/>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76" name="Shape 176"/>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77" name="Shape 177"/>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78" name="Shape 178"/>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79" name="Shape 179"/>
          <p:cNvCxnSpPr>
            <a:stCxn id="174" idx="6"/>
            <a:endCxn id="177"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0" name="Shape 180"/>
          <p:cNvCxnSpPr>
            <a:stCxn id="175" idx="6"/>
            <a:endCxn id="177"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1" name="Shape 181"/>
          <p:cNvCxnSpPr>
            <a:stCxn id="175" idx="6"/>
            <a:endCxn id="178"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2" name="Shape 182"/>
          <p:cNvCxnSpPr>
            <a:stCxn id="176" idx="6"/>
            <a:endCxn id="178"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183" name="Shape 183"/>
          <p:cNvCxnSpPr>
            <a:stCxn id="168" idx="6"/>
            <a:endCxn id="174"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184" name="Shape 184"/>
          <p:cNvCxnSpPr>
            <a:endCxn id="168"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185" name="Shape 185"/>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186" name="Shape 186"/>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187" name="Shape 187"/>
          <p:cNvSpPr/>
          <p:nvPr/>
        </p:nvSpPr>
        <p:spPr>
          <a:xfrm>
            <a:off x="5773125" y="22268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88" name="Shape 188"/>
          <p:cNvSpPr/>
          <p:nvPr/>
        </p:nvSpPr>
        <p:spPr>
          <a:xfrm>
            <a:off x="5773125" y="30725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89" name="Shape 189"/>
          <p:cNvSpPr/>
          <p:nvPr/>
        </p:nvSpPr>
        <p:spPr>
          <a:xfrm>
            <a:off x="5773125" y="39181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90" name="Shape 190"/>
          <p:cNvSpPr/>
          <p:nvPr/>
        </p:nvSpPr>
        <p:spPr>
          <a:xfrm>
            <a:off x="5773125" y="13812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91" name="Shape 191"/>
          <p:cNvCxnSpPr>
            <a:stCxn id="177" idx="6"/>
            <a:endCxn id="187"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192" name="Shape 192"/>
          <p:cNvCxnSpPr>
            <a:stCxn id="177" idx="6"/>
            <a:endCxn id="188"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3" name="Shape 193"/>
          <p:cNvCxnSpPr>
            <a:stCxn id="177" idx="6"/>
            <a:endCxn id="190"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4" name="Shape 194"/>
          <p:cNvCxnSpPr>
            <a:stCxn id="177" idx="6"/>
            <a:endCxn id="189"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195" name="Shape 195"/>
          <p:cNvCxnSpPr>
            <a:stCxn id="178" idx="6"/>
            <a:endCxn id="188"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196" name="Shape 196"/>
          <p:cNvCxnSpPr>
            <a:stCxn id="178" idx="6"/>
            <a:endCxn id="187"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7" name="Shape 197"/>
          <p:cNvCxnSpPr>
            <a:stCxn id="178" idx="6"/>
            <a:endCxn id="190"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198" name="Shape 198"/>
          <p:cNvCxnSpPr>
            <a:stCxn id="178" idx="6"/>
            <a:endCxn id="189"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199" name="Shape 199"/>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00" name="Shape 200"/>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01" name="Shape 201"/>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02" name="Shape 202"/>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203" name="Shape 203"/>
          <p:cNvSpPr/>
          <p:nvPr/>
        </p:nvSpPr>
        <p:spPr>
          <a:xfrm>
            <a:off x="6760425" y="14278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bg1"/>
                </a:solidFill>
                <a:latin typeface="Avenir Next Condensed Medium" charset="0"/>
                <a:ea typeface="Avenir Next Condensed Medium" charset="0"/>
                <a:cs typeface="Avenir Next Condensed Medium" charset="0"/>
                <a:sym typeface="Impact"/>
              </a:rPr>
              <a:t>.6</a:t>
            </a:r>
            <a:endParaRPr sz="3600" dirty="0">
              <a:solidFill>
                <a:schemeClr val="bg1"/>
              </a:solidFill>
              <a:latin typeface="Avenir Next Condensed Medium" charset="0"/>
              <a:ea typeface="Avenir Next Condensed Medium" charset="0"/>
              <a:cs typeface="Avenir Next Condensed Medium" charset="0"/>
              <a:sym typeface="Impact"/>
            </a:endParaRPr>
          </a:p>
        </p:txBody>
      </p:sp>
      <p:sp>
        <p:nvSpPr>
          <p:cNvPr id="204" name="Shape 204"/>
          <p:cNvSpPr/>
          <p:nvPr/>
        </p:nvSpPr>
        <p:spPr>
          <a:xfrm>
            <a:off x="6773825" y="22705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bg1"/>
                </a:solidFill>
                <a:latin typeface="Avenir Next Condensed Medium" charset="0"/>
                <a:ea typeface="Avenir Next Condensed Medium" charset="0"/>
                <a:cs typeface="Avenir Next Condensed Medium" charset="0"/>
                <a:sym typeface="Impact"/>
              </a:rPr>
              <a:t>.1</a:t>
            </a:r>
            <a:endParaRPr sz="3600">
              <a:solidFill>
                <a:schemeClr val="bg1"/>
              </a:solidFill>
              <a:latin typeface="Avenir Next Condensed Medium" charset="0"/>
              <a:ea typeface="Avenir Next Condensed Medium" charset="0"/>
              <a:cs typeface="Avenir Next Condensed Medium" charset="0"/>
              <a:sym typeface="Impact"/>
            </a:endParaRPr>
          </a:p>
        </p:txBody>
      </p:sp>
      <p:sp>
        <p:nvSpPr>
          <p:cNvPr id="205" name="Shape 205"/>
          <p:cNvSpPr/>
          <p:nvPr/>
        </p:nvSpPr>
        <p:spPr>
          <a:xfrm>
            <a:off x="6773825" y="31279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chemeClr val="bg1"/>
                </a:solidFill>
                <a:latin typeface="Avenir Next Condensed Medium" charset="0"/>
                <a:ea typeface="Avenir Next Condensed Medium" charset="0"/>
                <a:cs typeface="Avenir Next Condensed Medium" charset="0"/>
                <a:sym typeface="Impact"/>
              </a:rPr>
              <a:t>.2</a:t>
            </a:r>
            <a:endParaRPr sz="3600">
              <a:solidFill>
                <a:schemeClr val="bg1"/>
              </a:solidFill>
              <a:latin typeface="Avenir Next Condensed Medium" charset="0"/>
              <a:ea typeface="Avenir Next Condensed Medium" charset="0"/>
              <a:cs typeface="Avenir Next Condensed Medium" charset="0"/>
              <a:sym typeface="Impact"/>
            </a:endParaRPr>
          </a:p>
        </p:txBody>
      </p:sp>
      <p:sp>
        <p:nvSpPr>
          <p:cNvPr id="206" name="Shape 206"/>
          <p:cNvSpPr/>
          <p:nvPr/>
        </p:nvSpPr>
        <p:spPr>
          <a:xfrm>
            <a:off x="6773825" y="39618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bg1"/>
                </a:solidFill>
                <a:latin typeface="Avenir Next Condensed Medium" charset="0"/>
                <a:ea typeface="Avenir Next Condensed Medium" charset="0"/>
                <a:cs typeface="Avenir Next Condensed Medium" charset="0"/>
                <a:sym typeface="Impact"/>
              </a:rPr>
              <a:t>.1</a:t>
            </a:r>
            <a:endParaRPr sz="3600" dirty="0">
              <a:solidFill>
                <a:schemeClr val="bg1"/>
              </a:solidFill>
              <a:latin typeface="Avenir Next Condensed Medium" charset="0"/>
              <a:ea typeface="Avenir Next Condensed Medium" charset="0"/>
              <a:cs typeface="Avenir Next Condensed Medium" charset="0"/>
              <a:sym typeface="Impact"/>
            </a:endParaRPr>
          </a:p>
        </p:txBody>
      </p:sp>
      <p:cxnSp>
        <p:nvCxnSpPr>
          <p:cNvPr id="208" name="Shape 208"/>
          <p:cNvCxnSpPr/>
          <p:nvPr/>
        </p:nvCxnSpPr>
        <p:spPr>
          <a:xfrm>
            <a:off x="2028625" y="3003324"/>
            <a:ext cx="431700" cy="300"/>
          </a:xfrm>
          <a:prstGeom prst="straightConnector1">
            <a:avLst/>
          </a:prstGeom>
          <a:noFill/>
          <a:ln w="28575" cap="flat" cmpd="sng">
            <a:solidFill>
              <a:srgbClr val="000000"/>
            </a:solidFill>
            <a:prstDash val="solid"/>
            <a:round/>
            <a:headEnd type="none" w="lg" len="lg"/>
            <a:tailEnd type="triangle" w="lg" len="lg"/>
          </a:ln>
        </p:spPr>
      </p:cxnSp>
      <p:sp>
        <p:nvSpPr>
          <p:cNvPr id="4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Basic </a:t>
            </a:r>
            <a:r>
              <a:rPr lang="en-US" sz="3500" dirty="0" err="1" smtClean="0">
                <a:latin typeface="Avenir Next Condensed Medium" charset="0"/>
                <a:ea typeface="Avenir Next Condensed Medium" charset="0"/>
                <a:cs typeface="Avenir Next Condensed Medium" charset="0"/>
              </a:rPr>
              <a:t>dnn</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11</a:t>
            </a:fld>
            <a:endParaRPr lang="uk-UA"/>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2315" r="14000"/>
          <a:stretch/>
        </p:blipFill>
        <p:spPr>
          <a:xfrm>
            <a:off x="711092" y="2448157"/>
            <a:ext cx="1230622" cy="1110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99"/>
                                        </p:tgtEl>
                                        <p:attrNameLst>
                                          <p:attrName>style.visibility</p:attrName>
                                        </p:attrNameLst>
                                      </p:cBhvr>
                                      <p:to>
                                        <p:strVal val="visible"/>
                                      </p:to>
                                    </p:set>
                                    <p:animEffect transition="in" filter="fade">
                                      <p:cBhvr>
                                        <p:cTn id="13" dur="500"/>
                                        <p:tgtEl>
                                          <p:spTgt spid="199"/>
                                        </p:tgtEl>
                                      </p:cBhvr>
                                    </p:animEffect>
                                  </p:childTnLst>
                                </p:cTn>
                              </p:par>
                              <p:par>
                                <p:cTn id="14" presetID="10" presetClass="entr" presetSubtype="0" fill="hold" nodeType="withEffect">
                                  <p:stCondLst>
                                    <p:cond delay="0"/>
                                  </p:stCondLst>
                                  <p:childTnLst>
                                    <p:set>
                                      <p:cBhvr>
                                        <p:cTn id="15" dur="1" fill="hold">
                                          <p:stCondLst>
                                            <p:cond delay="0"/>
                                          </p:stCondLst>
                                        </p:cTn>
                                        <p:tgtEl>
                                          <p:spTgt spid="200"/>
                                        </p:tgtEl>
                                        <p:attrNameLst>
                                          <p:attrName>style.visibility</p:attrName>
                                        </p:attrNameLst>
                                      </p:cBhvr>
                                      <p:to>
                                        <p:strVal val="visible"/>
                                      </p:to>
                                    </p:set>
                                    <p:animEffect transition="in" filter="fade">
                                      <p:cBhvr>
                                        <p:cTn id="16" dur="500"/>
                                        <p:tgtEl>
                                          <p:spTgt spid="200"/>
                                        </p:tgtEl>
                                      </p:cBhvr>
                                    </p:animEffect>
                                  </p:childTnLst>
                                </p:cTn>
                              </p:par>
                              <p:par>
                                <p:cTn id="17" presetID="10" presetClass="entr" presetSubtype="0" fill="hold" nodeType="withEffect">
                                  <p:stCondLst>
                                    <p:cond delay="0"/>
                                  </p:stCondLst>
                                  <p:childTnLst>
                                    <p:set>
                                      <p:cBhvr>
                                        <p:cTn id="18" dur="1" fill="hold">
                                          <p:stCondLst>
                                            <p:cond delay="0"/>
                                          </p:stCondLst>
                                        </p:cTn>
                                        <p:tgtEl>
                                          <p:spTgt spid="201"/>
                                        </p:tgtEl>
                                        <p:attrNameLst>
                                          <p:attrName>style.visibility</p:attrName>
                                        </p:attrNameLst>
                                      </p:cBhvr>
                                      <p:to>
                                        <p:strVal val="visible"/>
                                      </p:to>
                                    </p:set>
                                    <p:animEffect transition="in" filter="fade">
                                      <p:cBhvr>
                                        <p:cTn id="19" dur="500"/>
                                        <p:tgtEl>
                                          <p:spTgt spid="201"/>
                                        </p:tgtEl>
                                      </p:cBhvr>
                                    </p:animEffect>
                                  </p:childTnLst>
                                </p:cTn>
                              </p:par>
                              <p:par>
                                <p:cTn id="20" presetID="10" presetClass="entr" presetSubtype="0"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fade">
                                      <p:cBhvr>
                                        <p:cTn id="22" dur="500"/>
                                        <p:tgtEl>
                                          <p:spTgt spid="202"/>
                                        </p:tgtEl>
                                      </p:cBhvr>
                                    </p:animEffect>
                                  </p:childTnLst>
                                </p:cTn>
                              </p:par>
                              <p:par>
                                <p:cTn id="23" presetID="10" presetClass="entr" presetSubtype="0" fill="hold" nodeType="withEffect">
                                  <p:stCondLst>
                                    <p:cond delay="0"/>
                                  </p:stCondLst>
                                  <p:childTnLst>
                                    <p:set>
                                      <p:cBhvr>
                                        <p:cTn id="24" dur="1" fill="hold">
                                          <p:stCondLst>
                                            <p:cond delay="0"/>
                                          </p:stCondLst>
                                        </p:cTn>
                                        <p:tgtEl>
                                          <p:spTgt spid="203"/>
                                        </p:tgtEl>
                                        <p:attrNameLst>
                                          <p:attrName>style.visibility</p:attrName>
                                        </p:attrNameLst>
                                      </p:cBhvr>
                                      <p:to>
                                        <p:strVal val="visible"/>
                                      </p:to>
                                    </p:set>
                                    <p:animEffect transition="in" filter="fade">
                                      <p:cBhvr>
                                        <p:cTn id="25" dur="500"/>
                                        <p:tgtEl>
                                          <p:spTgt spid="203"/>
                                        </p:tgtEl>
                                      </p:cBhvr>
                                    </p:animEffect>
                                  </p:childTnLst>
                                </p:cTn>
                              </p:par>
                              <p:par>
                                <p:cTn id="26" presetID="10" presetClass="entr" presetSubtype="0" fill="hold" nodeType="withEffect">
                                  <p:stCondLst>
                                    <p:cond delay="0"/>
                                  </p:stCondLst>
                                  <p:childTnLst>
                                    <p:set>
                                      <p:cBhvr>
                                        <p:cTn id="27" dur="1" fill="hold">
                                          <p:stCondLst>
                                            <p:cond delay="0"/>
                                          </p:stCondLst>
                                        </p:cTn>
                                        <p:tgtEl>
                                          <p:spTgt spid="204"/>
                                        </p:tgtEl>
                                        <p:attrNameLst>
                                          <p:attrName>style.visibility</p:attrName>
                                        </p:attrNameLst>
                                      </p:cBhvr>
                                      <p:to>
                                        <p:strVal val="visible"/>
                                      </p:to>
                                    </p:set>
                                    <p:animEffect transition="in" filter="fade">
                                      <p:cBhvr>
                                        <p:cTn id="28" dur="500"/>
                                        <p:tgtEl>
                                          <p:spTgt spid="204"/>
                                        </p:tgtEl>
                                      </p:cBhvr>
                                    </p:animEffect>
                                  </p:childTnLst>
                                </p:cTn>
                              </p:par>
                              <p:par>
                                <p:cTn id="29" presetID="10" presetClass="entr" presetSubtype="0" fill="hold" nodeType="withEffect">
                                  <p:stCondLst>
                                    <p:cond delay="0"/>
                                  </p:stCondLst>
                                  <p:childTnLst>
                                    <p:set>
                                      <p:cBhvr>
                                        <p:cTn id="30" dur="1" fill="hold">
                                          <p:stCondLst>
                                            <p:cond delay="0"/>
                                          </p:stCondLst>
                                        </p:cTn>
                                        <p:tgtEl>
                                          <p:spTgt spid="205"/>
                                        </p:tgtEl>
                                        <p:attrNameLst>
                                          <p:attrName>style.visibility</p:attrName>
                                        </p:attrNameLst>
                                      </p:cBhvr>
                                      <p:to>
                                        <p:strVal val="visible"/>
                                      </p:to>
                                    </p:set>
                                    <p:animEffect transition="in" filter="fade">
                                      <p:cBhvr>
                                        <p:cTn id="31" dur="500"/>
                                        <p:tgtEl>
                                          <p:spTgt spid="205"/>
                                        </p:tgtEl>
                                      </p:cBhvr>
                                    </p:animEffect>
                                  </p:childTnLst>
                                </p:cTn>
                              </p:par>
                              <p:par>
                                <p:cTn id="32" presetID="10" presetClass="entr" presetSubtype="0" fill="hold"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fade">
                                      <p:cBhvr>
                                        <p:cTn id="34"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Shape 214"/>
          <p:cNvSpPr/>
          <p:nvPr/>
        </p:nvSpPr>
        <p:spPr>
          <a:xfrm>
            <a:off x="2563725" y="18039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5" name="Shape 215"/>
          <p:cNvSpPr/>
          <p:nvPr/>
        </p:nvSpPr>
        <p:spPr>
          <a:xfrm>
            <a:off x="2563725" y="26496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6" name="Shape 216"/>
          <p:cNvSpPr/>
          <p:nvPr/>
        </p:nvSpPr>
        <p:spPr>
          <a:xfrm>
            <a:off x="2563725" y="34952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7" name="Shape 217"/>
          <p:cNvSpPr/>
          <p:nvPr/>
        </p:nvSpPr>
        <p:spPr>
          <a:xfrm>
            <a:off x="3271125" y="222680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8" name="Shape 218"/>
          <p:cNvSpPr/>
          <p:nvPr/>
        </p:nvSpPr>
        <p:spPr>
          <a:xfrm>
            <a:off x="3271125" y="307245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19" name="Shape 219"/>
          <p:cNvCxnSpPr>
            <a:stCxn id="214" idx="6"/>
            <a:endCxn id="217"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0" name="Shape 220"/>
          <p:cNvCxnSpPr>
            <a:stCxn id="215" idx="6"/>
            <a:endCxn id="217"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1" name="Shape 221"/>
          <p:cNvCxnSpPr>
            <a:stCxn id="215" idx="6"/>
            <a:endCxn id="218"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2" name="Shape 222"/>
          <p:cNvCxnSpPr>
            <a:stCxn id="216" idx="6"/>
            <a:endCxn id="218"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223" name="Shape 223"/>
          <p:cNvSpPr/>
          <p:nvPr/>
        </p:nvSpPr>
        <p:spPr>
          <a:xfrm>
            <a:off x="4013125" y="18039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4" name="Shape 224"/>
          <p:cNvSpPr/>
          <p:nvPr/>
        </p:nvSpPr>
        <p:spPr>
          <a:xfrm>
            <a:off x="4013125" y="26496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5" name="Shape 225"/>
          <p:cNvSpPr/>
          <p:nvPr/>
        </p:nvSpPr>
        <p:spPr>
          <a:xfrm>
            <a:off x="4013125" y="34952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6" name="Shape 226"/>
          <p:cNvSpPr/>
          <p:nvPr/>
        </p:nvSpPr>
        <p:spPr>
          <a:xfrm>
            <a:off x="4720525" y="222680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7" name="Shape 227"/>
          <p:cNvSpPr/>
          <p:nvPr/>
        </p:nvSpPr>
        <p:spPr>
          <a:xfrm>
            <a:off x="4720525" y="3072450"/>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28" name="Shape 228"/>
          <p:cNvCxnSpPr>
            <a:stCxn id="223" idx="6"/>
            <a:endCxn id="226"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29" name="Shape 229"/>
          <p:cNvCxnSpPr>
            <a:stCxn id="224" idx="6"/>
            <a:endCxn id="226"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30" name="Shape 230"/>
          <p:cNvCxnSpPr>
            <a:stCxn id="224" idx="6"/>
            <a:endCxn id="227"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31" name="Shape 231"/>
          <p:cNvCxnSpPr>
            <a:stCxn id="225" idx="6"/>
            <a:endCxn id="227"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32" name="Shape 232"/>
          <p:cNvCxnSpPr>
            <a:stCxn id="217" idx="6"/>
            <a:endCxn id="223"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33" name="Shape 233"/>
          <p:cNvCxnSpPr>
            <a:endCxn id="217"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234" name="Shape 234"/>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35" name="Shape 235"/>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236" name="Shape 236"/>
          <p:cNvSpPr/>
          <p:nvPr/>
        </p:nvSpPr>
        <p:spPr>
          <a:xfrm>
            <a:off x="5773125" y="22268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37" name="Shape 237"/>
          <p:cNvSpPr/>
          <p:nvPr/>
        </p:nvSpPr>
        <p:spPr>
          <a:xfrm>
            <a:off x="5773125" y="30725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38" name="Shape 238"/>
          <p:cNvSpPr/>
          <p:nvPr/>
        </p:nvSpPr>
        <p:spPr>
          <a:xfrm>
            <a:off x="5773125" y="39181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39" name="Shape 239"/>
          <p:cNvSpPr/>
          <p:nvPr/>
        </p:nvSpPr>
        <p:spPr>
          <a:xfrm>
            <a:off x="5773125" y="13812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40" name="Shape 240"/>
          <p:cNvCxnSpPr>
            <a:stCxn id="226" idx="6"/>
            <a:endCxn id="236"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241" name="Shape 241"/>
          <p:cNvCxnSpPr>
            <a:stCxn id="226" idx="6"/>
            <a:endCxn id="237"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2" name="Shape 242"/>
          <p:cNvCxnSpPr>
            <a:stCxn id="226" idx="6"/>
            <a:endCxn id="239"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3" name="Shape 243"/>
          <p:cNvCxnSpPr>
            <a:stCxn id="226" idx="6"/>
            <a:endCxn id="238"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44" name="Shape 244"/>
          <p:cNvCxnSpPr>
            <a:stCxn id="227" idx="6"/>
            <a:endCxn id="237"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245" name="Shape 245"/>
          <p:cNvCxnSpPr>
            <a:stCxn id="227" idx="6"/>
            <a:endCxn id="236"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6" name="Shape 246"/>
          <p:cNvCxnSpPr>
            <a:stCxn id="227" idx="6"/>
            <a:endCxn id="239"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47" name="Shape 247"/>
          <p:cNvCxnSpPr>
            <a:stCxn id="227" idx="6"/>
            <a:endCxn id="238"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48" name="Shape 248"/>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49" name="Shape 249"/>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50" name="Shape 250"/>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51" name="Shape 251"/>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252" name="Shape 252"/>
          <p:cNvSpPr/>
          <p:nvPr/>
        </p:nvSpPr>
        <p:spPr>
          <a:xfrm>
            <a:off x="6760425" y="142787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endParaRPr sz="3600">
              <a:latin typeface="Impact"/>
              <a:ea typeface="Impact"/>
              <a:cs typeface="Impact"/>
              <a:sym typeface="Impact"/>
            </a:endParaRPr>
          </a:p>
        </p:txBody>
      </p:sp>
      <p:sp>
        <p:nvSpPr>
          <p:cNvPr id="253" name="Shape 253"/>
          <p:cNvSpPr/>
          <p:nvPr/>
        </p:nvSpPr>
        <p:spPr>
          <a:xfrm>
            <a:off x="6773825" y="227052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254" name="Shape 254"/>
          <p:cNvSpPr/>
          <p:nvPr/>
        </p:nvSpPr>
        <p:spPr>
          <a:xfrm>
            <a:off x="6773825" y="312797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255" name="Shape 255"/>
          <p:cNvSpPr/>
          <p:nvPr/>
        </p:nvSpPr>
        <p:spPr>
          <a:xfrm>
            <a:off x="6773825" y="3961825"/>
            <a:ext cx="1103400" cy="620100"/>
          </a:xfrm>
          <a:prstGeom prst="roundRect">
            <a:avLst>
              <a:gd name="adj" fmla="val 8413"/>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4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smtClean="0">
                <a:latin typeface="Avenir Next Condensed Medium" charset="0"/>
                <a:ea typeface="Avenir Next Condensed Medium" charset="0"/>
                <a:cs typeface="Avenir Next Condensed Medium" charset="0"/>
              </a:rPr>
              <a:t>Training a DNN</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12</a:t>
            </a:fld>
            <a:endParaRPr lang="uk-UA"/>
          </a:p>
        </p:txBody>
      </p:sp>
      <p:cxnSp>
        <p:nvCxnSpPr>
          <p:cNvPr id="51" name="Shape 208"/>
          <p:cNvCxnSpPr/>
          <p:nvPr/>
        </p:nvCxnSpPr>
        <p:spPr>
          <a:xfrm>
            <a:off x="2028625" y="3003324"/>
            <a:ext cx="431700" cy="300"/>
          </a:xfrm>
          <a:prstGeom prst="straightConnector1">
            <a:avLst/>
          </a:prstGeom>
          <a:noFill/>
          <a:ln w="28575" cap="flat" cmpd="sng">
            <a:solidFill>
              <a:srgbClr val="000000"/>
            </a:solidFill>
            <a:prstDash val="solid"/>
            <a:round/>
            <a:headEnd type="none" w="lg" len="lg"/>
            <a:tailEnd type="triangle" w="lg" len="lg"/>
          </a:ln>
        </p:spPr>
      </p:cxnSp>
      <p:pic>
        <p:nvPicPr>
          <p:cNvPr id="52" name="Picture 51"/>
          <p:cNvPicPr>
            <a:picLocks noChangeAspect="1"/>
          </p:cNvPicPr>
          <p:nvPr/>
        </p:nvPicPr>
        <p:blipFill rotWithShape="1">
          <a:blip r:embed="rId3">
            <a:extLst>
              <a:ext uri="{28A0092B-C50C-407E-A947-70E740481C1C}">
                <a14:useLocalDpi xmlns:a14="http://schemas.microsoft.com/office/drawing/2010/main" val="0"/>
              </a:ext>
            </a:extLst>
          </a:blip>
          <a:srcRect l="32315" r="14000"/>
          <a:stretch/>
        </p:blipFill>
        <p:spPr>
          <a:xfrm>
            <a:off x="711092" y="2448157"/>
            <a:ext cx="1230622" cy="1110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48"/>
                                        </p:tgtEl>
                                        <p:attrNameLst>
                                          <p:attrName>style.visibility</p:attrName>
                                        </p:attrNameLst>
                                      </p:cBhvr>
                                      <p:to>
                                        <p:strVal val="visible"/>
                                      </p:to>
                                    </p:set>
                                    <p:animEffect transition="in" filter="fade">
                                      <p:cBhvr>
                                        <p:cTn id="13" dur="500"/>
                                        <p:tgtEl>
                                          <p:spTgt spid="248"/>
                                        </p:tgtEl>
                                      </p:cBhvr>
                                    </p:animEffect>
                                  </p:childTnLst>
                                </p:cTn>
                              </p:par>
                              <p:par>
                                <p:cTn id="14" presetID="10" presetClass="entr" presetSubtype="0" fill="hold" nodeType="withEffect">
                                  <p:stCondLst>
                                    <p:cond delay="0"/>
                                  </p:stCondLst>
                                  <p:childTnLst>
                                    <p:set>
                                      <p:cBhvr>
                                        <p:cTn id="15" dur="1" fill="hold">
                                          <p:stCondLst>
                                            <p:cond delay="0"/>
                                          </p:stCondLst>
                                        </p:cTn>
                                        <p:tgtEl>
                                          <p:spTgt spid="249"/>
                                        </p:tgtEl>
                                        <p:attrNameLst>
                                          <p:attrName>style.visibility</p:attrName>
                                        </p:attrNameLst>
                                      </p:cBhvr>
                                      <p:to>
                                        <p:strVal val="visible"/>
                                      </p:to>
                                    </p:set>
                                    <p:animEffect transition="in" filter="fade">
                                      <p:cBhvr>
                                        <p:cTn id="16" dur="500"/>
                                        <p:tgtEl>
                                          <p:spTgt spid="249"/>
                                        </p:tgtEl>
                                      </p:cBhvr>
                                    </p:animEffect>
                                  </p:childTnLst>
                                </p:cTn>
                              </p:par>
                              <p:par>
                                <p:cTn id="17" presetID="10" presetClass="entr" presetSubtype="0" fill="hold" nodeType="withEffect">
                                  <p:stCondLst>
                                    <p:cond delay="0"/>
                                  </p:stCondLst>
                                  <p:childTnLst>
                                    <p:set>
                                      <p:cBhvr>
                                        <p:cTn id="18" dur="1" fill="hold">
                                          <p:stCondLst>
                                            <p:cond delay="0"/>
                                          </p:stCondLst>
                                        </p:cTn>
                                        <p:tgtEl>
                                          <p:spTgt spid="250"/>
                                        </p:tgtEl>
                                        <p:attrNameLst>
                                          <p:attrName>style.visibility</p:attrName>
                                        </p:attrNameLst>
                                      </p:cBhvr>
                                      <p:to>
                                        <p:strVal val="visible"/>
                                      </p:to>
                                    </p:set>
                                    <p:animEffect transition="in" filter="fade">
                                      <p:cBhvr>
                                        <p:cTn id="19" dur="500"/>
                                        <p:tgtEl>
                                          <p:spTgt spid="250"/>
                                        </p:tgtEl>
                                      </p:cBhvr>
                                    </p:animEffect>
                                  </p:childTnLst>
                                </p:cTn>
                              </p:par>
                              <p:par>
                                <p:cTn id="20" presetID="10" presetClass="entr" presetSubtype="0" fill="hold" nodeType="withEffect">
                                  <p:stCondLst>
                                    <p:cond delay="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500"/>
                                        <p:tgtEl>
                                          <p:spTgt spid="251"/>
                                        </p:tgtEl>
                                      </p:cBhvr>
                                    </p:animEffect>
                                  </p:childTnLst>
                                </p:cTn>
                              </p:par>
                              <p:par>
                                <p:cTn id="23" presetID="10" presetClass="entr" presetSubtype="0" fill="hold" nodeType="withEffect">
                                  <p:stCondLst>
                                    <p:cond delay="0"/>
                                  </p:stCondLst>
                                  <p:childTnLst>
                                    <p:set>
                                      <p:cBhvr>
                                        <p:cTn id="24" dur="1" fill="hold">
                                          <p:stCondLst>
                                            <p:cond delay="0"/>
                                          </p:stCondLst>
                                        </p:cTn>
                                        <p:tgtEl>
                                          <p:spTgt spid="252"/>
                                        </p:tgtEl>
                                        <p:attrNameLst>
                                          <p:attrName>style.visibility</p:attrName>
                                        </p:attrNameLst>
                                      </p:cBhvr>
                                      <p:to>
                                        <p:strVal val="visible"/>
                                      </p:to>
                                    </p:set>
                                    <p:animEffect transition="in" filter="fade">
                                      <p:cBhvr>
                                        <p:cTn id="25" dur="500"/>
                                        <p:tgtEl>
                                          <p:spTgt spid="252"/>
                                        </p:tgtEl>
                                      </p:cBhvr>
                                    </p:animEffect>
                                  </p:childTnLst>
                                </p:cTn>
                              </p:par>
                              <p:par>
                                <p:cTn id="26" presetID="10" presetClass="entr" presetSubtype="0" fill="hold" nodeType="withEffect">
                                  <p:stCondLst>
                                    <p:cond delay="0"/>
                                  </p:stCondLst>
                                  <p:childTnLst>
                                    <p:set>
                                      <p:cBhvr>
                                        <p:cTn id="27" dur="1" fill="hold">
                                          <p:stCondLst>
                                            <p:cond delay="0"/>
                                          </p:stCondLst>
                                        </p:cTn>
                                        <p:tgtEl>
                                          <p:spTgt spid="253"/>
                                        </p:tgtEl>
                                        <p:attrNameLst>
                                          <p:attrName>style.visibility</p:attrName>
                                        </p:attrNameLst>
                                      </p:cBhvr>
                                      <p:to>
                                        <p:strVal val="visible"/>
                                      </p:to>
                                    </p:set>
                                    <p:animEffect transition="in" filter="fade">
                                      <p:cBhvr>
                                        <p:cTn id="28" dur="500"/>
                                        <p:tgtEl>
                                          <p:spTgt spid="253"/>
                                        </p:tgtEl>
                                      </p:cBhvr>
                                    </p:animEffect>
                                  </p:childTnLst>
                                </p:cTn>
                              </p:par>
                              <p:par>
                                <p:cTn id="29" presetID="10" presetClass="entr" presetSubtype="0" fill="hold" nodeType="withEffect">
                                  <p:stCondLst>
                                    <p:cond delay="0"/>
                                  </p:stCondLst>
                                  <p:childTnLst>
                                    <p:set>
                                      <p:cBhvr>
                                        <p:cTn id="30" dur="1" fill="hold">
                                          <p:stCondLst>
                                            <p:cond delay="0"/>
                                          </p:stCondLst>
                                        </p:cTn>
                                        <p:tgtEl>
                                          <p:spTgt spid="254"/>
                                        </p:tgtEl>
                                        <p:attrNameLst>
                                          <p:attrName>style.visibility</p:attrName>
                                        </p:attrNameLst>
                                      </p:cBhvr>
                                      <p:to>
                                        <p:strVal val="visible"/>
                                      </p:to>
                                    </p:set>
                                    <p:animEffect transition="in" filter="fade">
                                      <p:cBhvr>
                                        <p:cTn id="31" dur="500"/>
                                        <p:tgtEl>
                                          <p:spTgt spid="254"/>
                                        </p:tgtEl>
                                      </p:cBhvr>
                                    </p:animEffect>
                                  </p:childTnLst>
                                </p:cTn>
                              </p:par>
                              <p:par>
                                <p:cTn id="32" presetID="10" presetClass="entr" presetSubtype="0" fill="hold" nodeType="withEffect">
                                  <p:stCondLst>
                                    <p:cond delay="0"/>
                                  </p:stCondLst>
                                  <p:childTnLst>
                                    <p:set>
                                      <p:cBhvr>
                                        <p:cTn id="33" dur="1" fill="hold">
                                          <p:stCondLst>
                                            <p:cond delay="0"/>
                                          </p:stCondLst>
                                        </p:cTn>
                                        <p:tgtEl>
                                          <p:spTgt spid="255"/>
                                        </p:tgtEl>
                                        <p:attrNameLst>
                                          <p:attrName>style.visibility</p:attrName>
                                        </p:attrNameLst>
                                      </p:cBhvr>
                                      <p:to>
                                        <p:strVal val="visible"/>
                                      </p:to>
                                    </p:set>
                                    <p:animEffect transition="in" filter="fade">
                                      <p:cBhvr>
                                        <p:cTn id="34"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Shape 263"/>
          <p:cNvSpPr/>
          <p:nvPr/>
        </p:nvSpPr>
        <p:spPr>
          <a:xfrm>
            <a:off x="2563725" y="18039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64" name="Shape 264"/>
          <p:cNvSpPr/>
          <p:nvPr/>
        </p:nvSpPr>
        <p:spPr>
          <a:xfrm>
            <a:off x="2563725" y="26496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65" name="Shape 265"/>
          <p:cNvSpPr/>
          <p:nvPr/>
        </p:nvSpPr>
        <p:spPr>
          <a:xfrm>
            <a:off x="2563725" y="34952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66" name="Shape 266"/>
          <p:cNvSpPr/>
          <p:nvPr/>
        </p:nvSpPr>
        <p:spPr>
          <a:xfrm>
            <a:off x="3271125" y="222680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67" name="Shape 267"/>
          <p:cNvSpPr/>
          <p:nvPr/>
        </p:nvSpPr>
        <p:spPr>
          <a:xfrm>
            <a:off x="3271125" y="307245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68" name="Shape 268"/>
          <p:cNvCxnSpPr>
            <a:stCxn id="263" idx="6"/>
            <a:endCxn id="266"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69" name="Shape 269"/>
          <p:cNvCxnSpPr>
            <a:stCxn id="264" idx="6"/>
            <a:endCxn id="266"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0" name="Shape 270"/>
          <p:cNvCxnSpPr>
            <a:stCxn id="264" idx="6"/>
            <a:endCxn id="267"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1" name="Shape 271"/>
          <p:cNvCxnSpPr>
            <a:stCxn id="265" idx="6"/>
            <a:endCxn id="267"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272" name="Shape 272"/>
          <p:cNvSpPr/>
          <p:nvPr/>
        </p:nvSpPr>
        <p:spPr>
          <a:xfrm>
            <a:off x="4013125" y="18039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73" name="Shape 273"/>
          <p:cNvSpPr/>
          <p:nvPr/>
        </p:nvSpPr>
        <p:spPr>
          <a:xfrm>
            <a:off x="4013125" y="26496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74" name="Shape 274"/>
          <p:cNvSpPr/>
          <p:nvPr/>
        </p:nvSpPr>
        <p:spPr>
          <a:xfrm>
            <a:off x="4013125" y="34952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75" name="Shape 275"/>
          <p:cNvSpPr/>
          <p:nvPr/>
        </p:nvSpPr>
        <p:spPr>
          <a:xfrm>
            <a:off x="4720525" y="222680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76" name="Shape 276"/>
          <p:cNvSpPr/>
          <p:nvPr/>
        </p:nvSpPr>
        <p:spPr>
          <a:xfrm>
            <a:off x="4720525" y="3072450"/>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77" name="Shape 277"/>
          <p:cNvCxnSpPr>
            <a:stCxn id="272" idx="6"/>
            <a:endCxn id="275"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8" name="Shape 278"/>
          <p:cNvCxnSpPr>
            <a:stCxn id="273" idx="6"/>
            <a:endCxn id="275"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79" name="Shape 279"/>
          <p:cNvCxnSpPr>
            <a:stCxn id="273" idx="6"/>
            <a:endCxn id="276"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80" name="Shape 280"/>
          <p:cNvCxnSpPr>
            <a:stCxn id="274" idx="6"/>
            <a:endCxn id="276"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281" name="Shape 281"/>
          <p:cNvCxnSpPr>
            <a:stCxn id="266" idx="6"/>
            <a:endCxn id="272"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82" name="Shape 282"/>
          <p:cNvCxnSpPr>
            <a:endCxn id="266"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283" name="Shape 283"/>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284" name="Shape 284"/>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285" name="Shape 285"/>
          <p:cNvSpPr/>
          <p:nvPr/>
        </p:nvSpPr>
        <p:spPr>
          <a:xfrm>
            <a:off x="5773125" y="22268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86" name="Shape 286"/>
          <p:cNvSpPr/>
          <p:nvPr/>
        </p:nvSpPr>
        <p:spPr>
          <a:xfrm>
            <a:off x="5773125" y="30725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87" name="Shape 287"/>
          <p:cNvSpPr/>
          <p:nvPr/>
        </p:nvSpPr>
        <p:spPr>
          <a:xfrm>
            <a:off x="5773125" y="391817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88" name="Shape 288"/>
          <p:cNvSpPr/>
          <p:nvPr/>
        </p:nvSpPr>
        <p:spPr>
          <a:xfrm>
            <a:off x="5773125" y="1381225"/>
            <a:ext cx="707400" cy="707400"/>
          </a:xfrm>
          <a:prstGeom prst="ellipse">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89" name="Shape 289"/>
          <p:cNvCxnSpPr>
            <a:stCxn id="275" idx="6"/>
            <a:endCxn id="285"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290" name="Shape 290"/>
          <p:cNvCxnSpPr>
            <a:stCxn id="275" idx="6"/>
            <a:endCxn id="286"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1" name="Shape 291"/>
          <p:cNvCxnSpPr>
            <a:stCxn id="275" idx="6"/>
            <a:endCxn id="288"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2" name="Shape 292"/>
          <p:cNvCxnSpPr>
            <a:stCxn id="275" idx="6"/>
            <a:endCxn id="287"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93" name="Shape 293"/>
          <p:cNvCxnSpPr>
            <a:stCxn id="276" idx="6"/>
            <a:endCxn id="286"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294" name="Shape 294"/>
          <p:cNvCxnSpPr>
            <a:stCxn id="276" idx="6"/>
            <a:endCxn id="285"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5" name="Shape 295"/>
          <p:cNvCxnSpPr>
            <a:stCxn id="276" idx="6"/>
            <a:endCxn id="288"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296" name="Shape 296"/>
          <p:cNvCxnSpPr>
            <a:stCxn id="276" idx="6"/>
            <a:endCxn id="287"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297" name="Shape 297"/>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98" name="Shape 298"/>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299" name="Shape 299"/>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00" name="Shape 300"/>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301" name="Shape 301"/>
          <p:cNvSpPr/>
          <p:nvPr/>
        </p:nvSpPr>
        <p:spPr>
          <a:xfrm>
            <a:off x="6760425" y="142787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2" name="Shape 302"/>
          <p:cNvSpPr/>
          <p:nvPr/>
        </p:nvSpPr>
        <p:spPr>
          <a:xfrm>
            <a:off x="6773825" y="227052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3" name="Shape 303"/>
          <p:cNvSpPr/>
          <p:nvPr/>
        </p:nvSpPr>
        <p:spPr>
          <a:xfrm>
            <a:off x="6773825" y="312797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4" name="Shape 304"/>
          <p:cNvSpPr/>
          <p:nvPr/>
        </p:nvSpPr>
        <p:spPr>
          <a:xfrm>
            <a:off x="6773825" y="3961825"/>
            <a:ext cx="1103400" cy="620100"/>
          </a:xfrm>
          <a:prstGeom prst="roundRect">
            <a:avLst>
              <a:gd name="adj" fmla="val 8413"/>
            </a:avLst>
          </a:prstGeom>
          <a:solidFill>
            <a:srgbClr val="F4CCCC"/>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4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smtClean="0">
                <a:latin typeface="Avenir Next Condensed Medium" charset="0"/>
                <a:ea typeface="Avenir Next Condensed Medium" charset="0"/>
                <a:cs typeface="Avenir Next Condensed Medium" charset="0"/>
              </a:rPr>
              <a:t>Training a DNN</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13</a:t>
            </a:fld>
            <a:endParaRPr lang="uk-UA"/>
          </a:p>
        </p:txBody>
      </p:sp>
      <p:cxnSp>
        <p:nvCxnSpPr>
          <p:cNvPr id="51" name="Shape 208"/>
          <p:cNvCxnSpPr/>
          <p:nvPr/>
        </p:nvCxnSpPr>
        <p:spPr>
          <a:xfrm>
            <a:off x="2028625" y="3003324"/>
            <a:ext cx="431700" cy="300"/>
          </a:xfrm>
          <a:prstGeom prst="straightConnector1">
            <a:avLst/>
          </a:prstGeom>
          <a:noFill/>
          <a:ln w="28575" cap="flat" cmpd="sng">
            <a:solidFill>
              <a:srgbClr val="000000"/>
            </a:solidFill>
            <a:prstDash val="solid"/>
            <a:round/>
            <a:headEnd type="none" w="lg" len="lg"/>
            <a:tailEnd type="triangle" w="lg" len="lg"/>
          </a:ln>
        </p:spPr>
      </p:cxnSp>
      <p:pic>
        <p:nvPicPr>
          <p:cNvPr id="52" name="Picture 51"/>
          <p:cNvPicPr>
            <a:picLocks noChangeAspect="1"/>
          </p:cNvPicPr>
          <p:nvPr/>
        </p:nvPicPr>
        <p:blipFill rotWithShape="1">
          <a:blip r:embed="rId3">
            <a:extLst>
              <a:ext uri="{28A0092B-C50C-407E-A947-70E740481C1C}">
                <a14:useLocalDpi xmlns:a14="http://schemas.microsoft.com/office/drawing/2010/main" val="0"/>
              </a:ext>
            </a:extLst>
          </a:blip>
          <a:srcRect l="32315" r="14000"/>
          <a:stretch/>
        </p:blipFill>
        <p:spPr>
          <a:xfrm>
            <a:off x="711092" y="2448157"/>
            <a:ext cx="1230622" cy="1110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5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298"/>
                                        </p:tgtEl>
                                        <p:attrNameLst>
                                          <p:attrName>style.visibility</p:attrName>
                                        </p:attrNameLst>
                                      </p:cBhvr>
                                      <p:to>
                                        <p:strVal val="visible"/>
                                      </p:to>
                                    </p:set>
                                    <p:animEffect transition="in" filter="fade">
                                      <p:cBhvr>
                                        <p:cTn id="16" dur="500"/>
                                        <p:tgtEl>
                                          <p:spTgt spid="298"/>
                                        </p:tgtEl>
                                      </p:cBhvr>
                                    </p:animEffect>
                                  </p:childTnLst>
                                </p:cTn>
                              </p:par>
                              <p:par>
                                <p:cTn id="17" presetID="10" presetClass="entr" presetSubtype="0" fill="hold" nodeType="with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fade">
                                      <p:cBhvr>
                                        <p:cTn id="19" dur="500"/>
                                        <p:tgtEl>
                                          <p:spTgt spid="299"/>
                                        </p:tgtEl>
                                      </p:cBhvr>
                                    </p:animEffect>
                                  </p:childTnLst>
                                </p:cTn>
                              </p:par>
                              <p:par>
                                <p:cTn id="20" presetID="10" presetClass="entr" presetSubtype="0" fill="hold" nodeType="withEffect">
                                  <p:stCondLst>
                                    <p:cond delay="0"/>
                                  </p:stCondLst>
                                  <p:childTnLst>
                                    <p:set>
                                      <p:cBhvr>
                                        <p:cTn id="21" dur="1" fill="hold">
                                          <p:stCondLst>
                                            <p:cond delay="0"/>
                                          </p:stCondLst>
                                        </p:cTn>
                                        <p:tgtEl>
                                          <p:spTgt spid="300"/>
                                        </p:tgtEl>
                                        <p:attrNameLst>
                                          <p:attrName>style.visibility</p:attrName>
                                        </p:attrNameLst>
                                      </p:cBhvr>
                                      <p:to>
                                        <p:strVal val="visible"/>
                                      </p:to>
                                    </p:set>
                                    <p:animEffect transition="in" filter="fade">
                                      <p:cBhvr>
                                        <p:cTn id="22" dur="500"/>
                                        <p:tgtEl>
                                          <p:spTgt spid="300"/>
                                        </p:tgtEl>
                                      </p:cBhvr>
                                    </p:animEffect>
                                  </p:childTnLst>
                                </p:cTn>
                              </p:par>
                              <p:par>
                                <p:cTn id="23" presetID="10" presetClass="entr" presetSubtype="0" fill="hold" nodeType="withEffect">
                                  <p:stCondLst>
                                    <p:cond delay="0"/>
                                  </p:stCondLst>
                                  <p:childTnLst>
                                    <p:set>
                                      <p:cBhvr>
                                        <p:cTn id="24" dur="1" fill="hold">
                                          <p:stCondLst>
                                            <p:cond delay="0"/>
                                          </p:stCondLst>
                                        </p:cTn>
                                        <p:tgtEl>
                                          <p:spTgt spid="301"/>
                                        </p:tgtEl>
                                        <p:attrNameLst>
                                          <p:attrName>style.visibility</p:attrName>
                                        </p:attrNameLst>
                                      </p:cBhvr>
                                      <p:to>
                                        <p:strVal val="visible"/>
                                      </p:to>
                                    </p:set>
                                    <p:animEffect transition="in" filter="fade">
                                      <p:cBhvr>
                                        <p:cTn id="25" dur="500"/>
                                        <p:tgtEl>
                                          <p:spTgt spid="301"/>
                                        </p:tgtEl>
                                      </p:cBhvr>
                                    </p:animEffect>
                                  </p:childTnLst>
                                </p:cTn>
                              </p:par>
                              <p:par>
                                <p:cTn id="26" presetID="10" presetClass="entr" presetSubtype="0" fill="hold" nodeType="withEffect">
                                  <p:stCondLst>
                                    <p:cond delay="0"/>
                                  </p:stCondLst>
                                  <p:childTnLst>
                                    <p:set>
                                      <p:cBhvr>
                                        <p:cTn id="27" dur="1" fill="hold">
                                          <p:stCondLst>
                                            <p:cond delay="0"/>
                                          </p:stCondLst>
                                        </p:cTn>
                                        <p:tgtEl>
                                          <p:spTgt spid="302"/>
                                        </p:tgtEl>
                                        <p:attrNameLst>
                                          <p:attrName>style.visibility</p:attrName>
                                        </p:attrNameLst>
                                      </p:cBhvr>
                                      <p:to>
                                        <p:strVal val="visible"/>
                                      </p:to>
                                    </p:set>
                                    <p:animEffect transition="in" filter="fade">
                                      <p:cBhvr>
                                        <p:cTn id="28" dur="500"/>
                                        <p:tgtEl>
                                          <p:spTgt spid="302"/>
                                        </p:tgtEl>
                                      </p:cBhvr>
                                    </p:animEffect>
                                  </p:childTnLst>
                                </p:cTn>
                              </p:par>
                              <p:par>
                                <p:cTn id="29" presetID="10" presetClass="entr" presetSubtype="0" fill="hold" nodeType="withEffect">
                                  <p:stCondLst>
                                    <p:cond delay="0"/>
                                  </p:stCondLst>
                                  <p:childTnLst>
                                    <p:set>
                                      <p:cBhvr>
                                        <p:cTn id="30" dur="1" fill="hold">
                                          <p:stCondLst>
                                            <p:cond delay="0"/>
                                          </p:stCondLst>
                                        </p:cTn>
                                        <p:tgtEl>
                                          <p:spTgt spid="303"/>
                                        </p:tgtEl>
                                        <p:attrNameLst>
                                          <p:attrName>style.visibility</p:attrName>
                                        </p:attrNameLst>
                                      </p:cBhvr>
                                      <p:to>
                                        <p:strVal val="visible"/>
                                      </p:to>
                                    </p:set>
                                    <p:animEffect transition="in" filter="fade">
                                      <p:cBhvr>
                                        <p:cTn id="31" dur="500"/>
                                        <p:tgtEl>
                                          <p:spTgt spid="303"/>
                                        </p:tgtEl>
                                      </p:cBhvr>
                                    </p:animEffect>
                                  </p:childTnLst>
                                </p:cTn>
                              </p:par>
                              <p:par>
                                <p:cTn id="32" presetID="10" presetClass="entr" presetSubtype="0" fill="hold" nodeType="withEffect">
                                  <p:stCondLst>
                                    <p:cond delay="0"/>
                                  </p:stCondLst>
                                  <p:childTnLst>
                                    <p:set>
                                      <p:cBhvr>
                                        <p:cTn id="33" dur="1" fill="hold">
                                          <p:stCondLst>
                                            <p:cond delay="0"/>
                                          </p:stCondLst>
                                        </p:cTn>
                                        <p:tgtEl>
                                          <p:spTgt spid="304"/>
                                        </p:tgtEl>
                                        <p:attrNameLst>
                                          <p:attrName>style.visibility</p:attrName>
                                        </p:attrNameLst>
                                      </p:cBhvr>
                                      <p:to>
                                        <p:strVal val="visible"/>
                                      </p:to>
                                    </p:set>
                                    <p:animEffect transition="in" filter="fade">
                                      <p:cBhvr>
                                        <p:cTn id="34"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Shape 312"/>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13" name="Shape 313"/>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14" name="Shape 314"/>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15" name="Shape 315"/>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16" name="Shape 316"/>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17" name="Shape 317"/>
          <p:cNvCxnSpPr>
            <a:stCxn id="312" idx="6"/>
            <a:endCxn id="315"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18" name="Shape 318"/>
          <p:cNvCxnSpPr>
            <a:stCxn id="313" idx="6"/>
            <a:endCxn id="315"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19" name="Shape 319"/>
          <p:cNvCxnSpPr>
            <a:stCxn id="313" idx="6"/>
            <a:endCxn id="316"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0" name="Shape 320"/>
          <p:cNvCxnSpPr>
            <a:stCxn id="314" idx="6"/>
            <a:endCxn id="316"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321" name="Shape 321"/>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22" name="Shape 322"/>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23" name="Shape 323"/>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24" name="Shape 324"/>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25" name="Shape 325"/>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26" name="Shape 326"/>
          <p:cNvCxnSpPr>
            <a:stCxn id="321" idx="6"/>
            <a:endCxn id="324"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7" name="Shape 327"/>
          <p:cNvCxnSpPr>
            <a:stCxn id="322" idx="6"/>
            <a:endCxn id="324"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8" name="Shape 328"/>
          <p:cNvCxnSpPr>
            <a:stCxn id="322" idx="6"/>
            <a:endCxn id="325"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29" name="Shape 329"/>
          <p:cNvCxnSpPr>
            <a:stCxn id="323" idx="6"/>
            <a:endCxn id="325"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30" name="Shape 330"/>
          <p:cNvCxnSpPr>
            <a:stCxn id="315" idx="6"/>
            <a:endCxn id="321"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31" name="Shape 331"/>
          <p:cNvCxnSpPr>
            <a:endCxn id="315"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332" name="Shape 332"/>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33" name="Shape 333"/>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334" name="Shape 334"/>
          <p:cNvSpPr/>
          <p:nvPr/>
        </p:nvSpPr>
        <p:spPr>
          <a:xfrm>
            <a:off x="5773125" y="22268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35" name="Shape 335"/>
          <p:cNvSpPr/>
          <p:nvPr/>
        </p:nvSpPr>
        <p:spPr>
          <a:xfrm>
            <a:off x="5773125" y="30725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36" name="Shape 336"/>
          <p:cNvSpPr/>
          <p:nvPr/>
        </p:nvSpPr>
        <p:spPr>
          <a:xfrm>
            <a:off x="5773125" y="39181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37" name="Shape 337"/>
          <p:cNvSpPr/>
          <p:nvPr/>
        </p:nvSpPr>
        <p:spPr>
          <a:xfrm>
            <a:off x="5773125" y="13812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38" name="Shape 338"/>
          <p:cNvCxnSpPr>
            <a:stCxn id="324" idx="6"/>
            <a:endCxn id="334"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339" name="Shape 339"/>
          <p:cNvCxnSpPr>
            <a:stCxn id="324" idx="6"/>
            <a:endCxn id="335"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0" name="Shape 340"/>
          <p:cNvCxnSpPr>
            <a:stCxn id="324" idx="6"/>
            <a:endCxn id="337"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1" name="Shape 341"/>
          <p:cNvCxnSpPr>
            <a:stCxn id="324" idx="6"/>
            <a:endCxn id="336"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42" name="Shape 342"/>
          <p:cNvCxnSpPr>
            <a:stCxn id="325" idx="6"/>
            <a:endCxn id="335"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343" name="Shape 343"/>
          <p:cNvCxnSpPr>
            <a:stCxn id="325" idx="6"/>
            <a:endCxn id="334"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4" name="Shape 344"/>
          <p:cNvCxnSpPr>
            <a:stCxn id="325" idx="6"/>
            <a:endCxn id="337"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45" name="Shape 345"/>
          <p:cNvCxnSpPr>
            <a:stCxn id="325" idx="6"/>
            <a:endCxn id="336"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46" name="Shape 346"/>
          <p:cNvCxnSpPr/>
          <p:nvPr/>
        </p:nvCxnSpPr>
        <p:spPr>
          <a:xfrm>
            <a:off x="6480525" y="17368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47" name="Shape 347"/>
          <p:cNvCxnSpPr/>
          <p:nvPr/>
        </p:nvCxnSpPr>
        <p:spPr>
          <a:xfrm>
            <a:off x="6480525" y="25869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48" name="Shape 348"/>
          <p:cNvCxnSpPr/>
          <p:nvPr/>
        </p:nvCxnSpPr>
        <p:spPr>
          <a:xfrm>
            <a:off x="6480525" y="34369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349" name="Shape 349"/>
          <p:cNvCxnSpPr/>
          <p:nvPr/>
        </p:nvCxnSpPr>
        <p:spPr>
          <a:xfrm>
            <a:off x="6480525" y="42870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350" name="Shape 350"/>
          <p:cNvSpPr/>
          <p:nvPr/>
        </p:nvSpPr>
        <p:spPr>
          <a:xfrm>
            <a:off x="6760425" y="14278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51" name="Shape 351"/>
          <p:cNvSpPr/>
          <p:nvPr/>
        </p:nvSpPr>
        <p:spPr>
          <a:xfrm>
            <a:off x="6773825" y="22705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52" name="Shape 352"/>
          <p:cNvSpPr/>
          <p:nvPr/>
        </p:nvSpPr>
        <p:spPr>
          <a:xfrm>
            <a:off x="6773825" y="312797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53" name="Shape 353"/>
          <p:cNvSpPr/>
          <p:nvPr/>
        </p:nvSpPr>
        <p:spPr>
          <a:xfrm>
            <a:off x="6773825" y="3961825"/>
            <a:ext cx="1103400" cy="620100"/>
          </a:xfrm>
          <a:prstGeom prst="roundRect">
            <a:avLst>
              <a:gd name="adj" fmla="val 8413"/>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4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Training a DNN</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14</a:t>
            </a:fld>
            <a:endParaRPr lang="uk-UA"/>
          </a:p>
        </p:txBody>
      </p:sp>
      <p:cxnSp>
        <p:nvCxnSpPr>
          <p:cNvPr id="51" name="Shape 208"/>
          <p:cNvCxnSpPr/>
          <p:nvPr/>
        </p:nvCxnSpPr>
        <p:spPr>
          <a:xfrm>
            <a:off x="2028625" y="3003324"/>
            <a:ext cx="431700" cy="300"/>
          </a:xfrm>
          <a:prstGeom prst="straightConnector1">
            <a:avLst/>
          </a:prstGeom>
          <a:noFill/>
          <a:ln w="28575" cap="flat" cmpd="sng">
            <a:solidFill>
              <a:srgbClr val="000000"/>
            </a:solidFill>
            <a:prstDash val="solid"/>
            <a:round/>
            <a:headEnd type="none" w="lg" len="lg"/>
            <a:tailEnd type="triangle" w="lg" len="lg"/>
          </a:ln>
        </p:spPr>
      </p:cxnSp>
      <p:pic>
        <p:nvPicPr>
          <p:cNvPr id="52" name="Picture 51"/>
          <p:cNvPicPr>
            <a:picLocks noChangeAspect="1"/>
          </p:cNvPicPr>
          <p:nvPr/>
        </p:nvPicPr>
        <p:blipFill rotWithShape="1">
          <a:blip r:embed="rId3">
            <a:extLst>
              <a:ext uri="{28A0092B-C50C-407E-A947-70E740481C1C}">
                <a14:useLocalDpi xmlns:a14="http://schemas.microsoft.com/office/drawing/2010/main" val="0"/>
              </a:ext>
            </a:extLst>
          </a:blip>
          <a:srcRect l="32315" r="14000"/>
          <a:stretch/>
        </p:blipFill>
        <p:spPr>
          <a:xfrm>
            <a:off x="711092" y="2448157"/>
            <a:ext cx="1230622" cy="1110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46"/>
                                        </p:tgtEl>
                                        <p:attrNameLst>
                                          <p:attrName>style.visibility</p:attrName>
                                        </p:attrNameLst>
                                      </p:cBhvr>
                                      <p:to>
                                        <p:strVal val="visible"/>
                                      </p:to>
                                    </p:set>
                                    <p:animEffect transition="in" filter="fade">
                                      <p:cBhvr>
                                        <p:cTn id="13" dur="500"/>
                                        <p:tgtEl>
                                          <p:spTgt spid="346"/>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gtEl>
                                        <p:attrNameLst>
                                          <p:attrName>style.visibility</p:attrName>
                                        </p:attrNameLst>
                                      </p:cBhvr>
                                      <p:to>
                                        <p:strVal val="visible"/>
                                      </p:to>
                                    </p:set>
                                    <p:animEffect transition="in" filter="fade">
                                      <p:cBhvr>
                                        <p:cTn id="16" dur="500"/>
                                        <p:tgtEl>
                                          <p:spTgt spid="347"/>
                                        </p:tgtEl>
                                      </p:cBhvr>
                                    </p:animEffect>
                                  </p:childTnLst>
                                </p:cTn>
                              </p:par>
                              <p:par>
                                <p:cTn id="17" presetID="10" presetClass="entr" presetSubtype="0" fill="hold" nodeType="withEffect">
                                  <p:stCondLst>
                                    <p:cond delay="0"/>
                                  </p:stCondLst>
                                  <p:childTnLst>
                                    <p:set>
                                      <p:cBhvr>
                                        <p:cTn id="18" dur="1" fill="hold">
                                          <p:stCondLst>
                                            <p:cond delay="0"/>
                                          </p:stCondLst>
                                        </p:cTn>
                                        <p:tgtEl>
                                          <p:spTgt spid="348"/>
                                        </p:tgtEl>
                                        <p:attrNameLst>
                                          <p:attrName>style.visibility</p:attrName>
                                        </p:attrNameLst>
                                      </p:cBhvr>
                                      <p:to>
                                        <p:strVal val="visible"/>
                                      </p:to>
                                    </p:set>
                                    <p:animEffect transition="in" filter="fade">
                                      <p:cBhvr>
                                        <p:cTn id="19" dur="500"/>
                                        <p:tgtEl>
                                          <p:spTgt spid="348"/>
                                        </p:tgtEl>
                                      </p:cBhvr>
                                    </p:animEffect>
                                  </p:childTnLst>
                                </p:cTn>
                              </p:par>
                              <p:par>
                                <p:cTn id="20" presetID="10" presetClass="entr" presetSubtype="0" fill="hold" nodeType="withEffect">
                                  <p:stCondLst>
                                    <p:cond delay="0"/>
                                  </p:stCondLst>
                                  <p:childTnLst>
                                    <p:set>
                                      <p:cBhvr>
                                        <p:cTn id="21" dur="1" fill="hold">
                                          <p:stCondLst>
                                            <p:cond delay="0"/>
                                          </p:stCondLst>
                                        </p:cTn>
                                        <p:tgtEl>
                                          <p:spTgt spid="349"/>
                                        </p:tgtEl>
                                        <p:attrNameLst>
                                          <p:attrName>style.visibility</p:attrName>
                                        </p:attrNameLst>
                                      </p:cBhvr>
                                      <p:to>
                                        <p:strVal val="visible"/>
                                      </p:to>
                                    </p:set>
                                    <p:animEffect transition="in" filter="fade">
                                      <p:cBhvr>
                                        <p:cTn id="22" dur="500"/>
                                        <p:tgtEl>
                                          <p:spTgt spid="349"/>
                                        </p:tgtEl>
                                      </p:cBhvr>
                                    </p:animEffect>
                                  </p:childTnLst>
                                </p:cTn>
                              </p:par>
                              <p:par>
                                <p:cTn id="23" presetID="10" presetClass="entr" presetSubtype="0" fill="hold" nodeType="withEffect">
                                  <p:stCondLst>
                                    <p:cond delay="0"/>
                                  </p:stCondLst>
                                  <p:childTnLst>
                                    <p:set>
                                      <p:cBhvr>
                                        <p:cTn id="24" dur="1" fill="hold">
                                          <p:stCondLst>
                                            <p:cond delay="0"/>
                                          </p:stCondLst>
                                        </p:cTn>
                                        <p:tgtEl>
                                          <p:spTgt spid="350"/>
                                        </p:tgtEl>
                                        <p:attrNameLst>
                                          <p:attrName>style.visibility</p:attrName>
                                        </p:attrNameLst>
                                      </p:cBhvr>
                                      <p:to>
                                        <p:strVal val="visible"/>
                                      </p:to>
                                    </p:set>
                                    <p:animEffect transition="in" filter="fade">
                                      <p:cBhvr>
                                        <p:cTn id="25" dur="500"/>
                                        <p:tgtEl>
                                          <p:spTgt spid="350"/>
                                        </p:tgtEl>
                                      </p:cBhvr>
                                    </p:animEffect>
                                  </p:childTnLst>
                                </p:cTn>
                              </p:par>
                              <p:par>
                                <p:cTn id="26" presetID="10" presetClass="entr" presetSubtype="0" fill="hold" nodeType="withEffect">
                                  <p:stCondLst>
                                    <p:cond delay="0"/>
                                  </p:stCondLst>
                                  <p:childTnLst>
                                    <p:set>
                                      <p:cBhvr>
                                        <p:cTn id="27" dur="1" fill="hold">
                                          <p:stCondLst>
                                            <p:cond delay="0"/>
                                          </p:stCondLst>
                                        </p:cTn>
                                        <p:tgtEl>
                                          <p:spTgt spid="351"/>
                                        </p:tgtEl>
                                        <p:attrNameLst>
                                          <p:attrName>style.visibility</p:attrName>
                                        </p:attrNameLst>
                                      </p:cBhvr>
                                      <p:to>
                                        <p:strVal val="visible"/>
                                      </p:to>
                                    </p:set>
                                    <p:animEffect transition="in" filter="fade">
                                      <p:cBhvr>
                                        <p:cTn id="28" dur="500"/>
                                        <p:tgtEl>
                                          <p:spTgt spid="351"/>
                                        </p:tgtEl>
                                      </p:cBhvr>
                                    </p:animEffect>
                                  </p:childTnLst>
                                </p:cTn>
                              </p:par>
                              <p:par>
                                <p:cTn id="29" presetID="10" presetClass="entr" presetSubtype="0" fill="hold" nodeType="withEffect">
                                  <p:stCondLst>
                                    <p:cond delay="0"/>
                                  </p:stCondLst>
                                  <p:childTnLst>
                                    <p:set>
                                      <p:cBhvr>
                                        <p:cTn id="30" dur="1" fill="hold">
                                          <p:stCondLst>
                                            <p:cond delay="0"/>
                                          </p:stCondLst>
                                        </p:cTn>
                                        <p:tgtEl>
                                          <p:spTgt spid="352"/>
                                        </p:tgtEl>
                                        <p:attrNameLst>
                                          <p:attrName>style.visibility</p:attrName>
                                        </p:attrNameLst>
                                      </p:cBhvr>
                                      <p:to>
                                        <p:strVal val="visible"/>
                                      </p:to>
                                    </p:set>
                                    <p:animEffect transition="in" filter="fade">
                                      <p:cBhvr>
                                        <p:cTn id="31" dur="500"/>
                                        <p:tgtEl>
                                          <p:spTgt spid="352"/>
                                        </p:tgtEl>
                                      </p:cBhvr>
                                    </p:animEffect>
                                  </p:childTnLst>
                                </p:cTn>
                              </p:par>
                              <p:par>
                                <p:cTn id="32" presetID="10" presetClass="entr" presetSubtype="0" fill="hold" nodeType="withEffect">
                                  <p:stCondLst>
                                    <p:cond delay="0"/>
                                  </p:stCondLst>
                                  <p:childTnLst>
                                    <p:set>
                                      <p:cBhvr>
                                        <p:cTn id="33" dur="1" fill="hold">
                                          <p:stCondLst>
                                            <p:cond delay="0"/>
                                          </p:stCondLst>
                                        </p:cTn>
                                        <p:tgtEl>
                                          <p:spTgt spid="353"/>
                                        </p:tgtEl>
                                        <p:attrNameLst>
                                          <p:attrName>style.visibility</p:attrName>
                                        </p:attrNameLst>
                                      </p:cBhvr>
                                      <p:to>
                                        <p:strVal val="visible"/>
                                      </p:to>
                                    </p:set>
                                    <p:animEffect transition="in" filter="fade">
                                      <p:cBhvr>
                                        <p:cTn id="34" dur="5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Shape 361"/>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62" name="Shape 362"/>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63" name="Shape 363"/>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64" name="Shape 364"/>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65" name="Shape 365"/>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66" name="Shape 366"/>
          <p:cNvCxnSpPr>
            <a:stCxn id="361" idx="6"/>
            <a:endCxn id="364"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67" name="Shape 367"/>
          <p:cNvCxnSpPr>
            <a:stCxn id="362" idx="6"/>
            <a:endCxn id="364"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68" name="Shape 368"/>
          <p:cNvCxnSpPr>
            <a:stCxn id="362" idx="6"/>
            <a:endCxn id="365"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69" name="Shape 369"/>
          <p:cNvCxnSpPr>
            <a:stCxn id="363" idx="6"/>
            <a:endCxn id="365"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370" name="Shape 370"/>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71" name="Shape 371"/>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72" name="Shape 372"/>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73" name="Shape 373"/>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74" name="Shape 374"/>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75" name="Shape 375"/>
          <p:cNvCxnSpPr>
            <a:stCxn id="370" idx="6"/>
            <a:endCxn id="373"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6" name="Shape 376"/>
          <p:cNvCxnSpPr>
            <a:stCxn id="371" idx="6"/>
            <a:endCxn id="373"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7" name="Shape 377"/>
          <p:cNvCxnSpPr>
            <a:stCxn id="371" idx="6"/>
            <a:endCxn id="374"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8" name="Shape 378"/>
          <p:cNvCxnSpPr>
            <a:stCxn id="372" idx="6"/>
            <a:endCxn id="374"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379" name="Shape 379"/>
          <p:cNvCxnSpPr>
            <a:stCxn id="364" idx="6"/>
            <a:endCxn id="370"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80" name="Shape 380"/>
          <p:cNvCxnSpPr>
            <a:endCxn id="364"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381" name="Shape 381"/>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382" name="Shape 382"/>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383" name="Shape 383"/>
          <p:cNvSpPr/>
          <p:nvPr/>
        </p:nvSpPr>
        <p:spPr>
          <a:xfrm>
            <a:off x="5773125" y="22268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84" name="Shape 384"/>
          <p:cNvSpPr/>
          <p:nvPr/>
        </p:nvSpPr>
        <p:spPr>
          <a:xfrm>
            <a:off x="5773125" y="30725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85" name="Shape 385"/>
          <p:cNvSpPr/>
          <p:nvPr/>
        </p:nvSpPr>
        <p:spPr>
          <a:xfrm>
            <a:off x="5773125" y="39181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86" name="Shape 386"/>
          <p:cNvSpPr/>
          <p:nvPr/>
        </p:nvSpPr>
        <p:spPr>
          <a:xfrm>
            <a:off x="5773125" y="13812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387" name="Shape 387"/>
          <p:cNvCxnSpPr>
            <a:stCxn id="373" idx="6"/>
            <a:endCxn id="383" idx="2"/>
          </p:cNvCxnSpPr>
          <p:nvPr/>
        </p:nvCxnSpPr>
        <p:spPr>
          <a:xfrm>
            <a:off x="5427925" y="2580500"/>
            <a:ext cx="345300" cy="0"/>
          </a:xfrm>
          <a:prstGeom prst="straightConnector1">
            <a:avLst/>
          </a:prstGeom>
          <a:noFill/>
          <a:ln w="28575" cap="flat" cmpd="sng">
            <a:solidFill>
              <a:srgbClr val="000000"/>
            </a:solidFill>
            <a:prstDash val="solid"/>
            <a:round/>
            <a:headEnd type="none" w="lg" len="lg"/>
            <a:tailEnd type="none" w="lg" len="lg"/>
          </a:ln>
        </p:spPr>
      </p:cxnSp>
      <p:cxnSp>
        <p:nvCxnSpPr>
          <p:cNvPr id="388" name="Shape 388"/>
          <p:cNvCxnSpPr>
            <a:stCxn id="373" idx="6"/>
            <a:endCxn id="384" idx="1"/>
          </p:cNvCxnSpPr>
          <p:nvPr/>
        </p:nvCxnSpPr>
        <p:spPr>
          <a:xfrm>
            <a:off x="5427925" y="25805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89" name="Shape 389"/>
          <p:cNvCxnSpPr>
            <a:stCxn id="373" idx="6"/>
            <a:endCxn id="386" idx="3"/>
          </p:cNvCxnSpPr>
          <p:nvPr/>
        </p:nvCxnSpPr>
        <p:spPr>
          <a:xfrm rot="10800000" flipH="1">
            <a:off x="5427925" y="198500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90" name="Shape 390"/>
          <p:cNvCxnSpPr>
            <a:stCxn id="373" idx="6"/>
            <a:endCxn id="385" idx="1"/>
          </p:cNvCxnSpPr>
          <p:nvPr/>
        </p:nvCxnSpPr>
        <p:spPr>
          <a:xfrm>
            <a:off x="5427925" y="258050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91" name="Shape 391"/>
          <p:cNvCxnSpPr>
            <a:stCxn id="374" idx="6"/>
            <a:endCxn id="384" idx="2"/>
          </p:cNvCxnSpPr>
          <p:nvPr/>
        </p:nvCxnSpPr>
        <p:spPr>
          <a:xfrm>
            <a:off x="5427925" y="3426150"/>
            <a:ext cx="345300" cy="0"/>
          </a:xfrm>
          <a:prstGeom prst="straightConnector1">
            <a:avLst/>
          </a:prstGeom>
          <a:noFill/>
          <a:ln w="28575" cap="flat" cmpd="sng">
            <a:solidFill>
              <a:srgbClr val="000000"/>
            </a:solidFill>
            <a:prstDash val="solid"/>
            <a:round/>
            <a:headEnd type="none" w="lg" len="lg"/>
            <a:tailEnd type="none" w="lg" len="lg"/>
          </a:ln>
        </p:spPr>
      </p:cxnSp>
      <p:cxnSp>
        <p:nvCxnSpPr>
          <p:cNvPr id="392" name="Shape 392"/>
          <p:cNvCxnSpPr>
            <a:stCxn id="374" idx="6"/>
            <a:endCxn id="383" idx="3"/>
          </p:cNvCxnSpPr>
          <p:nvPr/>
        </p:nvCxnSpPr>
        <p:spPr>
          <a:xfrm rot="10800000" flipH="1">
            <a:off x="5427925" y="2830650"/>
            <a:ext cx="448800" cy="595500"/>
          </a:xfrm>
          <a:prstGeom prst="straightConnector1">
            <a:avLst/>
          </a:prstGeom>
          <a:noFill/>
          <a:ln w="28575" cap="flat" cmpd="sng">
            <a:solidFill>
              <a:srgbClr val="000000"/>
            </a:solidFill>
            <a:prstDash val="solid"/>
            <a:round/>
            <a:headEnd type="none" w="lg" len="lg"/>
            <a:tailEnd type="none" w="lg" len="lg"/>
          </a:ln>
        </p:spPr>
      </p:cxnSp>
      <p:cxnSp>
        <p:nvCxnSpPr>
          <p:cNvPr id="393" name="Shape 393"/>
          <p:cNvCxnSpPr>
            <a:stCxn id="374" idx="6"/>
            <a:endCxn id="386" idx="3"/>
          </p:cNvCxnSpPr>
          <p:nvPr/>
        </p:nvCxnSpPr>
        <p:spPr>
          <a:xfrm rot="10800000" flipH="1">
            <a:off x="5427925" y="1984950"/>
            <a:ext cx="448800" cy="1441200"/>
          </a:xfrm>
          <a:prstGeom prst="straightConnector1">
            <a:avLst/>
          </a:prstGeom>
          <a:noFill/>
          <a:ln w="28575" cap="flat" cmpd="sng">
            <a:solidFill>
              <a:srgbClr val="000000"/>
            </a:solidFill>
            <a:prstDash val="solid"/>
            <a:round/>
            <a:headEnd type="none" w="lg" len="lg"/>
            <a:tailEnd type="none" w="lg" len="lg"/>
          </a:ln>
        </p:spPr>
      </p:cxnSp>
      <p:cxnSp>
        <p:nvCxnSpPr>
          <p:cNvPr id="394" name="Shape 394"/>
          <p:cNvCxnSpPr>
            <a:stCxn id="374" idx="6"/>
            <a:endCxn id="385" idx="1"/>
          </p:cNvCxnSpPr>
          <p:nvPr/>
        </p:nvCxnSpPr>
        <p:spPr>
          <a:xfrm>
            <a:off x="5427925" y="3426150"/>
            <a:ext cx="448800" cy="595500"/>
          </a:xfrm>
          <a:prstGeom prst="straightConnector1">
            <a:avLst/>
          </a:prstGeom>
          <a:noFill/>
          <a:ln w="28575" cap="flat" cmpd="sng">
            <a:solidFill>
              <a:srgbClr val="000000"/>
            </a:solidFill>
            <a:prstDash val="solid"/>
            <a:round/>
            <a:headEnd type="none" w="lg" len="lg"/>
            <a:tailEnd type="none" w="lg" len="lg"/>
          </a:ln>
        </p:spPr>
      </p:cxnSp>
      <p:sp>
        <p:nvSpPr>
          <p:cNvPr id="3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#1</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15</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83"/>
                                        </p:tgtEl>
                                        <p:attrNameLst>
                                          <p:attrName>ppt_y</p:attrName>
                                        </p:attrNameLst>
                                      </p:cBhvr>
                                      <p:tavLst>
                                        <p:tav tm="0">
                                          <p:val>
                                            <p:strVal val="#ppt_y"/>
                                          </p:val>
                                        </p:tav>
                                        <p:tav tm="100000">
                                          <p:val>
                                            <p:strVal val="#ppt_y+1"/>
                                          </p:val>
                                        </p:tav>
                                      </p:tavLst>
                                    </p:anim>
                                    <p:set>
                                      <p:cBhvr>
                                        <p:cTn id="7" dur="1" fill="hold">
                                          <p:stCondLst>
                                            <p:cond delay="499"/>
                                          </p:stCondLst>
                                        </p:cTn>
                                        <p:tgtEl>
                                          <p:spTgt spid="383"/>
                                        </p:tgtEl>
                                        <p:attrNameLst>
                                          <p:attrName>style.visibility</p:attrName>
                                        </p:attrNameLst>
                                      </p:cBhvr>
                                      <p:to>
                                        <p:strVal val="hidden"/>
                                      </p:to>
                                    </p:set>
                                  </p:childTnLst>
                                </p:cTn>
                              </p:par>
                              <p:par>
                                <p:cTn id="8" presetID="2" presetClass="exit" presetSubtype="4" fill="hold" nodeType="withEffect">
                                  <p:stCondLst>
                                    <p:cond delay="0"/>
                                  </p:stCondLst>
                                  <p:childTnLst>
                                    <p:anim calcmode="lin" valueType="num">
                                      <p:cBhvr additive="base">
                                        <p:cTn id="9" dur="500"/>
                                        <p:tgtEl>
                                          <p:spTgt spid="384"/>
                                        </p:tgtEl>
                                        <p:attrNameLst>
                                          <p:attrName>ppt_y</p:attrName>
                                        </p:attrNameLst>
                                      </p:cBhvr>
                                      <p:tavLst>
                                        <p:tav tm="0">
                                          <p:val>
                                            <p:strVal val="#ppt_y"/>
                                          </p:val>
                                        </p:tav>
                                        <p:tav tm="100000">
                                          <p:val>
                                            <p:strVal val="#ppt_y+1"/>
                                          </p:val>
                                        </p:tav>
                                      </p:tavLst>
                                    </p:anim>
                                    <p:set>
                                      <p:cBhvr>
                                        <p:cTn id="10" dur="1" fill="hold">
                                          <p:stCondLst>
                                            <p:cond delay="499"/>
                                          </p:stCondLst>
                                        </p:cTn>
                                        <p:tgtEl>
                                          <p:spTgt spid="384"/>
                                        </p:tgtEl>
                                        <p:attrNameLst>
                                          <p:attrName>style.visibility</p:attrName>
                                        </p:attrNameLst>
                                      </p:cBhvr>
                                      <p:to>
                                        <p:strVal val="hidden"/>
                                      </p:to>
                                    </p:set>
                                  </p:childTnLst>
                                </p:cTn>
                              </p:par>
                              <p:par>
                                <p:cTn id="11" presetID="2" presetClass="exit" presetSubtype="4" fill="hold" nodeType="withEffect">
                                  <p:stCondLst>
                                    <p:cond delay="0"/>
                                  </p:stCondLst>
                                  <p:childTnLst>
                                    <p:anim calcmode="lin" valueType="num">
                                      <p:cBhvr additive="base">
                                        <p:cTn id="12" dur="500"/>
                                        <p:tgtEl>
                                          <p:spTgt spid="385"/>
                                        </p:tgtEl>
                                        <p:attrNameLst>
                                          <p:attrName>ppt_y</p:attrName>
                                        </p:attrNameLst>
                                      </p:cBhvr>
                                      <p:tavLst>
                                        <p:tav tm="0">
                                          <p:val>
                                            <p:strVal val="#ppt_y"/>
                                          </p:val>
                                        </p:tav>
                                        <p:tav tm="100000">
                                          <p:val>
                                            <p:strVal val="#ppt_y+1"/>
                                          </p:val>
                                        </p:tav>
                                      </p:tavLst>
                                    </p:anim>
                                    <p:set>
                                      <p:cBhvr>
                                        <p:cTn id="13" dur="1" fill="hold">
                                          <p:stCondLst>
                                            <p:cond delay="499"/>
                                          </p:stCondLst>
                                        </p:cTn>
                                        <p:tgtEl>
                                          <p:spTgt spid="385"/>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386"/>
                                        </p:tgtEl>
                                        <p:attrNameLst>
                                          <p:attrName>ppt_y</p:attrName>
                                        </p:attrNameLst>
                                      </p:cBhvr>
                                      <p:tavLst>
                                        <p:tav tm="0">
                                          <p:val>
                                            <p:strVal val="#ppt_y"/>
                                          </p:val>
                                        </p:tav>
                                        <p:tav tm="100000">
                                          <p:val>
                                            <p:strVal val="#ppt_y+1"/>
                                          </p:val>
                                        </p:tav>
                                      </p:tavLst>
                                    </p:anim>
                                    <p:set>
                                      <p:cBhvr>
                                        <p:cTn id="16" dur="1" fill="hold">
                                          <p:stCondLst>
                                            <p:cond delay="499"/>
                                          </p:stCondLst>
                                        </p:cTn>
                                        <p:tgtEl>
                                          <p:spTgt spid="386"/>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387"/>
                                        </p:tgtEl>
                                        <p:attrNameLst>
                                          <p:attrName>ppt_y</p:attrName>
                                        </p:attrNameLst>
                                      </p:cBhvr>
                                      <p:tavLst>
                                        <p:tav tm="0">
                                          <p:val>
                                            <p:strVal val="#ppt_y"/>
                                          </p:val>
                                        </p:tav>
                                        <p:tav tm="100000">
                                          <p:val>
                                            <p:strVal val="#ppt_y+1"/>
                                          </p:val>
                                        </p:tav>
                                      </p:tavLst>
                                    </p:anim>
                                    <p:set>
                                      <p:cBhvr>
                                        <p:cTn id="19" dur="1" fill="hold">
                                          <p:stCondLst>
                                            <p:cond delay="499"/>
                                          </p:stCondLst>
                                        </p:cTn>
                                        <p:tgtEl>
                                          <p:spTgt spid="387"/>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388"/>
                                        </p:tgtEl>
                                        <p:attrNameLst>
                                          <p:attrName>ppt_y</p:attrName>
                                        </p:attrNameLst>
                                      </p:cBhvr>
                                      <p:tavLst>
                                        <p:tav tm="0">
                                          <p:val>
                                            <p:strVal val="#ppt_y"/>
                                          </p:val>
                                        </p:tav>
                                        <p:tav tm="100000">
                                          <p:val>
                                            <p:strVal val="#ppt_y+1"/>
                                          </p:val>
                                        </p:tav>
                                      </p:tavLst>
                                    </p:anim>
                                    <p:set>
                                      <p:cBhvr>
                                        <p:cTn id="22" dur="1" fill="hold">
                                          <p:stCondLst>
                                            <p:cond delay="499"/>
                                          </p:stCondLst>
                                        </p:cTn>
                                        <p:tgtEl>
                                          <p:spTgt spid="388"/>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389"/>
                                        </p:tgtEl>
                                        <p:attrNameLst>
                                          <p:attrName>ppt_y</p:attrName>
                                        </p:attrNameLst>
                                      </p:cBhvr>
                                      <p:tavLst>
                                        <p:tav tm="0">
                                          <p:val>
                                            <p:strVal val="#ppt_y"/>
                                          </p:val>
                                        </p:tav>
                                        <p:tav tm="100000">
                                          <p:val>
                                            <p:strVal val="#ppt_y+1"/>
                                          </p:val>
                                        </p:tav>
                                      </p:tavLst>
                                    </p:anim>
                                    <p:set>
                                      <p:cBhvr>
                                        <p:cTn id="25" dur="1" fill="hold">
                                          <p:stCondLst>
                                            <p:cond delay="499"/>
                                          </p:stCondLst>
                                        </p:cTn>
                                        <p:tgtEl>
                                          <p:spTgt spid="389"/>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500"/>
                                        <p:tgtEl>
                                          <p:spTgt spid="390"/>
                                        </p:tgtEl>
                                        <p:attrNameLst>
                                          <p:attrName>ppt_y</p:attrName>
                                        </p:attrNameLst>
                                      </p:cBhvr>
                                      <p:tavLst>
                                        <p:tav tm="0">
                                          <p:val>
                                            <p:strVal val="#ppt_y"/>
                                          </p:val>
                                        </p:tav>
                                        <p:tav tm="100000">
                                          <p:val>
                                            <p:strVal val="#ppt_y+1"/>
                                          </p:val>
                                        </p:tav>
                                      </p:tavLst>
                                    </p:anim>
                                    <p:set>
                                      <p:cBhvr>
                                        <p:cTn id="28" dur="1" fill="hold">
                                          <p:stCondLst>
                                            <p:cond delay="499"/>
                                          </p:stCondLst>
                                        </p:cTn>
                                        <p:tgtEl>
                                          <p:spTgt spid="390"/>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391"/>
                                        </p:tgtEl>
                                        <p:attrNameLst>
                                          <p:attrName>ppt_y</p:attrName>
                                        </p:attrNameLst>
                                      </p:cBhvr>
                                      <p:tavLst>
                                        <p:tav tm="0">
                                          <p:val>
                                            <p:strVal val="#ppt_y"/>
                                          </p:val>
                                        </p:tav>
                                        <p:tav tm="100000">
                                          <p:val>
                                            <p:strVal val="#ppt_y+1"/>
                                          </p:val>
                                        </p:tav>
                                      </p:tavLst>
                                    </p:anim>
                                    <p:set>
                                      <p:cBhvr>
                                        <p:cTn id="31" dur="1" fill="hold">
                                          <p:stCondLst>
                                            <p:cond delay="499"/>
                                          </p:stCondLst>
                                        </p:cTn>
                                        <p:tgtEl>
                                          <p:spTgt spid="391"/>
                                        </p:tgtEl>
                                        <p:attrNameLst>
                                          <p:attrName>style.visibility</p:attrName>
                                        </p:attrNameLst>
                                      </p:cBhvr>
                                      <p:to>
                                        <p:strVal val="hidden"/>
                                      </p:to>
                                    </p:set>
                                  </p:childTnLst>
                                </p:cTn>
                              </p:par>
                              <p:par>
                                <p:cTn id="32" presetID="2" presetClass="exit" presetSubtype="4" fill="hold" nodeType="withEffect">
                                  <p:stCondLst>
                                    <p:cond delay="0"/>
                                  </p:stCondLst>
                                  <p:childTnLst>
                                    <p:anim calcmode="lin" valueType="num">
                                      <p:cBhvr additive="base">
                                        <p:cTn id="33" dur="500"/>
                                        <p:tgtEl>
                                          <p:spTgt spid="392"/>
                                        </p:tgtEl>
                                        <p:attrNameLst>
                                          <p:attrName>ppt_y</p:attrName>
                                        </p:attrNameLst>
                                      </p:cBhvr>
                                      <p:tavLst>
                                        <p:tav tm="0">
                                          <p:val>
                                            <p:strVal val="#ppt_y"/>
                                          </p:val>
                                        </p:tav>
                                        <p:tav tm="100000">
                                          <p:val>
                                            <p:strVal val="#ppt_y+1"/>
                                          </p:val>
                                        </p:tav>
                                      </p:tavLst>
                                    </p:anim>
                                    <p:set>
                                      <p:cBhvr>
                                        <p:cTn id="34" dur="1" fill="hold">
                                          <p:stCondLst>
                                            <p:cond delay="499"/>
                                          </p:stCondLst>
                                        </p:cTn>
                                        <p:tgtEl>
                                          <p:spTgt spid="392"/>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393"/>
                                        </p:tgtEl>
                                        <p:attrNameLst>
                                          <p:attrName>ppt_y</p:attrName>
                                        </p:attrNameLst>
                                      </p:cBhvr>
                                      <p:tavLst>
                                        <p:tav tm="0">
                                          <p:val>
                                            <p:strVal val="#ppt_y"/>
                                          </p:val>
                                        </p:tav>
                                        <p:tav tm="100000">
                                          <p:val>
                                            <p:strVal val="#ppt_y+1"/>
                                          </p:val>
                                        </p:tav>
                                      </p:tavLst>
                                    </p:anim>
                                    <p:set>
                                      <p:cBhvr>
                                        <p:cTn id="37" dur="1" fill="hold">
                                          <p:stCondLst>
                                            <p:cond delay="499"/>
                                          </p:stCondLst>
                                        </p:cTn>
                                        <p:tgtEl>
                                          <p:spTgt spid="393"/>
                                        </p:tgtEl>
                                        <p:attrNameLst>
                                          <p:attrName>style.visibility</p:attrName>
                                        </p:attrNameLst>
                                      </p:cBhvr>
                                      <p:to>
                                        <p:strVal val="hidden"/>
                                      </p:to>
                                    </p:set>
                                  </p:childTnLst>
                                </p:cTn>
                              </p:par>
                              <p:par>
                                <p:cTn id="38" presetID="2" presetClass="exit" presetSubtype="4" fill="hold" nodeType="withEffect">
                                  <p:stCondLst>
                                    <p:cond delay="0"/>
                                  </p:stCondLst>
                                  <p:childTnLst>
                                    <p:anim calcmode="lin" valueType="num">
                                      <p:cBhvr additive="base">
                                        <p:cTn id="39" dur="500"/>
                                        <p:tgtEl>
                                          <p:spTgt spid="394"/>
                                        </p:tgtEl>
                                        <p:attrNameLst>
                                          <p:attrName>ppt_y</p:attrName>
                                        </p:attrNameLst>
                                      </p:cBhvr>
                                      <p:tavLst>
                                        <p:tav tm="0">
                                          <p:val>
                                            <p:strVal val="#ppt_y"/>
                                          </p:val>
                                        </p:tav>
                                        <p:tav tm="100000">
                                          <p:val>
                                            <p:strVal val="#ppt_y+1"/>
                                          </p:val>
                                        </p:tav>
                                      </p:tavLst>
                                    </p:anim>
                                    <p:set>
                                      <p:cBhvr>
                                        <p:cTn id="40" dur="1" fill="hold">
                                          <p:stCondLst>
                                            <p:cond delay="499"/>
                                          </p:stCondLst>
                                        </p:cTn>
                                        <p:tgtEl>
                                          <p:spTgt spid="3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Shape 400"/>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01" name="Shape 401"/>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02" name="Shape 402"/>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03" name="Shape 403"/>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04" name="Shape 404"/>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05" name="Shape 405"/>
          <p:cNvCxnSpPr>
            <a:stCxn id="400" idx="6"/>
            <a:endCxn id="403"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06" name="Shape 406"/>
          <p:cNvCxnSpPr>
            <a:stCxn id="401" idx="6"/>
            <a:endCxn id="403"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07" name="Shape 407"/>
          <p:cNvCxnSpPr>
            <a:stCxn id="401" idx="6"/>
            <a:endCxn id="404"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08" name="Shape 408"/>
          <p:cNvCxnSpPr>
            <a:stCxn id="402" idx="6"/>
            <a:endCxn id="404"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409" name="Shape 409"/>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10" name="Shape 410"/>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11" name="Shape 411"/>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12" name="Shape 412"/>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13" name="Shape 413"/>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14" name="Shape 414"/>
          <p:cNvCxnSpPr>
            <a:stCxn id="409" idx="6"/>
            <a:endCxn id="412"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5" name="Shape 415"/>
          <p:cNvCxnSpPr>
            <a:stCxn id="410" idx="6"/>
            <a:endCxn id="412"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6" name="Shape 416"/>
          <p:cNvCxnSpPr>
            <a:stCxn id="410" idx="6"/>
            <a:endCxn id="413"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7" name="Shape 417"/>
          <p:cNvCxnSpPr>
            <a:stCxn id="411" idx="6"/>
            <a:endCxn id="413"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18" name="Shape 418"/>
          <p:cNvCxnSpPr>
            <a:stCxn id="403" idx="6"/>
            <a:endCxn id="409"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19" name="Shape 419"/>
          <p:cNvCxnSpPr>
            <a:endCxn id="403"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420" name="Shape 420"/>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21" name="Shape 421"/>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422" name="Shape 422"/>
          <p:cNvSpPr/>
          <p:nvPr/>
        </p:nvSpPr>
        <p:spPr>
          <a:xfrm>
            <a:off x="5773125" y="18039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23" name="Shape 423"/>
          <p:cNvSpPr/>
          <p:nvPr/>
        </p:nvSpPr>
        <p:spPr>
          <a:xfrm>
            <a:off x="5773125" y="264962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24" name="Shape 424"/>
          <p:cNvSpPr/>
          <p:nvPr/>
        </p:nvSpPr>
        <p:spPr>
          <a:xfrm>
            <a:off x="5773125" y="3495275"/>
            <a:ext cx="707400" cy="707400"/>
          </a:xfrm>
          <a:prstGeom prst="ellipse">
            <a:avLst/>
          </a:prstGeom>
          <a:solidFill>
            <a:srgbClr val="EFEFEF"/>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25" name="Shape 425"/>
          <p:cNvCxnSpPr>
            <a:stCxn id="412" idx="6"/>
            <a:endCxn id="422"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26" name="Shape 426"/>
          <p:cNvCxnSpPr>
            <a:stCxn id="412" idx="6"/>
            <a:endCxn id="423"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27" name="Shape 427"/>
          <p:cNvCxnSpPr>
            <a:stCxn id="412" idx="6"/>
            <a:endCxn id="424"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28" name="Shape 428"/>
          <p:cNvCxnSpPr>
            <a:stCxn id="413" idx="6"/>
            <a:endCxn id="423"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29" name="Shape 429"/>
          <p:cNvCxnSpPr>
            <a:stCxn id="413" idx="6"/>
            <a:endCxn id="422"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30" name="Shape 430"/>
          <p:cNvCxnSpPr>
            <a:stCxn id="413" idx="6"/>
            <a:endCxn id="424"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sp>
        <p:nvSpPr>
          <p:cNvPr id="35"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#1</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16</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500"/>
                                        <p:tgtEl>
                                          <p:spTgt spid="422"/>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 calcmode="lin" valueType="num">
                                      <p:cBhvr additive="base">
                                        <p:cTn id="10" dur="500"/>
                                        <p:tgtEl>
                                          <p:spTgt spid="423"/>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424"/>
                                        </p:tgtEl>
                                        <p:attrNameLst>
                                          <p:attrName>style.visibility</p:attrName>
                                        </p:attrNameLst>
                                      </p:cBhvr>
                                      <p:to>
                                        <p:strVal val="visible"/>
                                      </p:to>
                                    </p:set>
                                    <p:anim calcmode="lin" valueType="num">
                                      <p:cBhvr additive="base">
                                        <p:cTn id="13" dur="500"/>
                                        <p:tgtEl>
                                          <p:spTgt spid="424"/>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425"/>
                                        </p:tgtEl>
                                        <p:attrNameLst>
                                          <p:attrName>style.visibility</p:attrName>
                                        </p:attrNameLst>
                                      </p:cBhvr>
                                      <p:to>
                                        <p:strVal val="visible"/>
                                      </p:to>
                                    </p:set>
                                    <p:anim calcmode="lin" valueType="num">
                                      <p:cBhvr additive="base">
                                        <p:cTn id="16" dur="500"/>
                                        <p:tgtEl>
                                          <p:spTgt spid="425"/>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26"/>
                                        </p:tgtEl>
                                        <p:attrNameLst>
                                          <p:attrName>style.visibility</p:attrName>
                                        </p:attrNameLst>
                                      </p:cBhvr>
                                      <p:to>
                                        <p:strVal val="visible"/>
                                      </p:to>
                                    </p:set>
                                    <p:anim calcmode="lin" valueType="num">
                                      <p:cBhvr additive="base">
                                        <p:cTn id="19" dur="500"/>
                                        <p:tgtEl>
                                          <p:spTgt spid="426"/>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427"/>
                                        </p:tgtEl>
                                        <p:attrNameLst>
                                          <p:attrName>style.visibility</p:attrName>
                                        </p:attrNameLst>
                                      </p:cBhvr>
                                      <p:to>
                                        <p:strVal val="visible"/>
                                      </p:to>
                                    </p:set>
                                    <p:anim calcmode="lin" valueType="num">
                                      <p:cBhvr additive="base">
                                        <p:cTn id="22" dur="500"/>
                                        <p:tgtEl>
                                          <p:spTgt spid="427"/>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428"/>
                                        </p:tgtEl>
                                        <p:attrNameLst>
                                          <p:attrName>style.visibility</p:attrName>
                                        </p:attrNameLst>
                                      </p:cBhvr>
                                      <p:to>
                                        <p:strVal val="visible"/>
                                      </p:to>
                                    </p:set>
                                    <p:anim calcmode="lin" valueType="num">
                                      <p:cBhvr additive="base">
                                        <p:cTn id="25" dur="500"/>
                                        <p:tgtEl>
                                          <p:spTgt spid="428"/>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429"/>
                                        </p:tgtEl>
                                        <p:attrNameLst>
                                          <p:attrName>style.visibility</p:attrName>
                                        </p:attrNameLst>
                                      </p:cBhvr>
                                      <p:to>
                                        <p:strVal val="visible"/>
                                      </p:to>
                                    </p:set>
                                    <p:anim calcmode="lin" valueType="num">
                                      <p:cBhvr additive="base">
                                        <p:cTn id="28" dur="500"/>
                                        <p:tgtEl>
                                          <p:spTgt spid="429"/>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30"/>
                                        </p:tgtEl>
                                        <p:attrNameLst>
                                          <p:attrName>style.visibility</p:attrName>
                                        </p:attrNameLst>
                                      </p:cBhvr>
                                      <p:to>
                                        <p:strVal val="visible"/>
                                      </p:to>
                                    </p:set>
                                    <p:anim calcmode="lin" valueType="num">
                                      <p:cBhvr additive="base">
                                        <p:cTn id="31" dur="500"/>
                                        <p:tgtEl>
                                          <p:spTgt spid="4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Shape 436"/>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37" name="Shape 437"/>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38" name="Shape 438"/>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39" name="Shape 439"/>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0" name="Shape 440"/>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41" name="Shape 441"/>
          <p:cNvCxnSpPr>
            <a:stCxn id="436" idx="6"/>
            <a:endCxn id="439"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42" name="Shape 442"/>
          <p:cNvCxnSpPr>
            <a:stCxn id="437" idx="6"/>
            <a:endCxn id="439"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43" name="Shape 443"/>
          <p:cNvCxnSpPr>
            <a:stCxn id="437" idx="6"/>
            <a:endCxn id="440"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44" name="Shape 444"/>
          <p:cNvCxnSpPr>
            <a:stCxn id="438" idx="6"/>
            <a:endCxn id="440"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445" name="Shape 445"/>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6" name="Shape 446"/>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7" name="Shape 447"/>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8" name="Shape 448"/>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49" name="Shape 449"/>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50" name="Shape 450"/>
          <p:cNvCxnSpPr>
            <a:stCxn id="445" idx="6"/>
            <a:endCxn id="448"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1" name="Shape 451"/>
          <p:cNvCxnSpPr>
            <a:stCxn id="446" idx="6"/>
            <a:endCxn id="448"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2" name="Shape 452"/>
          <p:cNvCxnSpPr>
            <a:stCxn id="446" idx="6"/>
            <a:endCxn id="449"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3" name="Shape 453"/>
          <p:cNvCxnSpPr>
            <a:stCxn id="447" idx="6"/>
            <a:endCxn id="449"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54" name="Shape 454"/>
          <p:cNvCxnSpPr>
            <a:stCxn id="439" idx="6"/>
            <a:endCxn id="445"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55" name="Shape 455"/>
          <p:cNvCxnSpPr>
            <a:endCxn id="439"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456" name="Shape 456"/>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57" name="Shape 457"/>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458" name="Shape 458"/>
          <p:cNvSpPr/>
          <p:nvPr/>
        </p:nvSpPr>
        <p:spPr>
          <a:xfrm>
            <a:off x="5773125" y="1803975"/>
            <a:ext cx="707400" cy="707400"/>
          </a:xfrm>
          <a:prstGeom prst="ellipse">
            <a:avLst/>
          </a:prstGeom>
          <a:solidFill>
            <a:srgbClr val="D9EAD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59" name="Shape 459"/>
          <p:cNvSpPr/>
          <p:nvPr/>
        </p:nvSpPr>
        <p:spPr>
          <a:xfrm>
            <a:off x="5773125" y="2649625"/>
            <a:ext cx="707400" cy="707400"/>
          </a:xfrm>
          <a:prstGeom prst="ellipse">
            <a:avLst/>
          </a:prstGeom>
          <a:solidFill>
            <a:srgbClr val="D9EAD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60" name="Shape 460"/>
          <p:cNvSpPr/>
          <p:nvPr/>
        </p:nvSpPr>
        <p:spPr>
          <a:xfrm>
            <a:off x="5773125" y="3495275"/>
            <a:ext cx="707400" cy="707400"/>
          </a:xfrm>
          <a:prstGeom prst="ellipse">
            <a:avLst/>
          </a:prstGeom>
          <a:solidFill>
            <a:srgbClr val="D9EAD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61" name="Shape 461"/>
          <p:cNvCxnSpPr>
            <a:stCxn id="448" idx="6"/>
            <a:endCxn id="458"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62" name="Shape 462"/>
          <p:cNvCxnSpPr>
            <a:stCxn id="448" idx="6"/>
            <a:endCxn id="459"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63" name="Shape 463"/>
          <p:cNvCxnSpPr>
            <a:stCxn id="448" idx="6"/>
            <a:endCxn id="460"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64" name="Shape 464"/>
          <p:cNvCxnSpPr>
            <a:stCxn id="449" idx="6"/>
            <a:endCxn id="459"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65" name="Shape 465"/>
          <p:cNvCxnSpPr>
            <a:stCxn id="449" idx="6"/>
            <a:endCxn id="458"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466" name="Shape 466"/>
          <p:cNvCxnSpPr>
            <a:stCxn id="449" idx="6"/>
            <a:endCxn id="460"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sp>
        <p:nvSpPr>
          <p:cNvPr id="35"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#1</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17</a:t>
            </a:fld>
            <a:endParaRPr lang="uk-UA"/>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Shape 472"/>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73" name="Shape 473"/>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74" name="Shape 474"/>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75" name="Shape 475"/>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76" name="Shape 476"/>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77" name="Shape 477"/>
          <p:cNvCxnSpPr>
            <a:stCxn id="472" idx="6"/>
            <a:endCxn id="475"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78" name="Shape 478"/>
          <p:cNvCxnSpPr>
            <a:stCxn id="473" idx="6"/>
            <a:endCxn id="475"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79" name="Shape 479"/>
          <p:cNvCxnSpPr>
            <a:stCxn id="473" idx="6"/>
            <a:endCxn id="476"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0" name="Shape 480"/>
          <p:cNvCxnSpPr>
            <a:stCxn id="474" idx="6"/>
            <a:endCxn id="476"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481" name="Shape 481"/>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82" name="Shape 482"/>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83" name="Shape 483"/>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84" name="Shape 484"/>
          <p:cNvSpPr/>
          <p:nvPr/>
        </p:nvSpPr>
        <p:spPr>
          <a:xfrm>
            <a:off x="47205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85" name="Shape 485"/>
          <p:cNvSpPr/>
          <p:nvPr/>
        </p:nvSpPr>
        <p:spPr>
          <a:xfrm>
            <a:off x="47205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86" name="Shape 486"/>
          <p:cNvCxnSpPr>
            <a:stCxn id="481" idx="6"/>
            <a:endCxn id="484"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7" name="Shape 487"/>
          <p:cNvCxnSpPr>
            <a:stCxn id="482" idx="6"/>
            <a:endCxn id="484"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8" name="Shape 488"/>
          <p:cNvCxnSpPr>
            <a:stCxn id="482" idx="6"/>
            <a:endCxn id="485"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89" name="Shape 489"/>
          <p:cNvCxnSpPr>
            <a:stCxn id="483" idx="6"/>
            <a:endCxn id="485"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490" name="Shape 490"/>
          <p:cNvCxnSpPr>
            <a:stCxn id="475" idx="6"/>
            <a:endCxn id="481"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91" name="Shape 491"/>
          <p:cNvCxnSpPr>
            <a:endCxn id="475"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492" name="Shape 492"/>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493" name="Shape 493"/>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494" name="Shape 494"/>
          <p:cNvSpPr/>
          <p:nvPr/>
        </p:nvSpPr>
        <p:spPr>
          <a:xfrm>
            <a:off x="5773125" y="1803975"/>
            <a:ext cx="707400" cy="7074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95" name="Shape 495"/>
          <p:cNvSpPr/>
          <p:nvPr/>
        </p:nvSpPr>
        <p:spPr>
          <a:xfrm>
            <a:off x="5773125" y="2649625"/>
            <a:ext cx="707400" cy="7074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96" name="Shape 496"/>
          <p:cNvSpPr/>
          <p:nvPr/>
        </p:nvSpPr>
        <p:spPr>
          <a:xfrm>
            <a:off x="5773125" y="3495275"/>
            <a:ext cx="707400" cy="7074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497" name="Shape 497"/>
          <p:cNvCxnSpPr>
            <a:stCxn id="484" idx="6"/>
            <a:endCxn id="494"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98" name="Shape 498"/>
          <p:cNvCxnSpPr>
            <a:stCxn id="484" idx="6"/>
            <a:endCxn id="495"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499" name="Shape 499"/>
          <p:cNvCxnSpPr>
            <a:stCxn id="484" idx="6"/>
            <a:endCxn id="496"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00" name="Shape 500"/>
          <p:cNvCxnSpPr>
            <a:stCxn id="485" idx="6"/>
            <a:endCxn id="495"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01" name="Shape 501"/>
          <p:cNvCxnSpPr>
            <a:stCxn id="485" idx="6"/>
            <a:endCxn id="494" idx="2"/>
          </p:cNvCxnSpPr>
          <p:nvPr/>
        </p:nvCxnSpPr>
        <p:spPr>
          <a:xfrm flipV="1">
            <a:off x="5427925" y="2157675"/>
            <a:ext cx="345200" cy="1268475"/>
          </a:xfrm>
          <a:prstGeom prst="straightConnector1">
            <a:avLst/>
          </a:prstGeom>
          <a:noFill/>
          <a:ln w="28575" cap="flat" cmpd="sng">
            <a:solidFill>
              <a:srgbClr val="000000"/>
            </a:solidFill>
            <a:prstDash val="solid"/>
            <a:round/>
            <a:headEnd type="none" w="lg" len="lg"/>
            <a:tailEnd type="none" w="lg" len="lg"/>
          </a:ln>
        </p:spPr>
      </p:cxnSp>
      <p:cxnSp>
        <p:nvCxnSpPr>
          <p:cNvPr id="502" name="Shape 502"/>
          <p:cNvCxnSpPr>
            <a:stCxn id="485" idx="6"/>
            <a:endCxn id="496"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03" name="Shape 503"/>
          <p:cNvCxnSpPr/>
          <p:nvPr/>
        </p:nvCxnSpPr>
        <p:spPr>
          <a:xfrm>
            <a:off x="6480625" y="21522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04" name="Shape 504"/>
          <p:cNvCxnSpPr/>
          <p:nvPr/>
        </p:nvCxnSpPr>
        <p:spPr>
          <a:xfrm>
            <a:off x="6480625" y="30022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05" name="Shape 505"/>
          <p:cNvCxnSpPr/>
          <p:nvPr/>
        </p:nvCxnSpPr>
        <p:spPr>
          <a:xfrm>
            <a:off x="6480625" y="38523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506" name="Shape 506"/>
          <p:cNvSpPr/>
          <p:nvPr/>
        </p:nvSpPr>
        <p:spPr>
          <a:xfrm>
            <a:off x="6760525" y="1843225"/>
            <a:ext cx="1103400" cy="6201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07" name="Shape 507"/>
          <p:cNvSpPr/>
          <p:nvPr/>
        </p:nvSpPr>
        <p:spPr>
          <a:xfrm>
            <a:off x="6773925" y="2685875"/>
            <a:ext cx="1103400" cy="6201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08" name="Shape 508"/>
          <p:cNvSpPr/>
          <p:nvPr/>
        </p:nvSpPr>
        <p:spPr>
          <a:xfrm>
            <a:off x="6773925" y="3543325"/>
            <a:ext cx="1103400" cy="6201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43"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#1</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18</a:t>
            </a:fld>
            <a:endParaRPr lang="uk-UA"/>
          </a:p>
        </p:txBody>
      </p:sp>
      <p:cxnSp>
        <p:nvCxnSpPr>
          <p:cNvPr id="47" name="Shape 208"/>
          <p:cNvCxnSpPr/>
          <p:nvPr/>
        </p:nvCxnSpPr>
        <p:spPr>
          <a:xfrm>
            <a:off x="2028625" y="3003324"/>
            <a:ext cx="431700" cy="300"/>
          </a:xfrm>
          <a:prstGeom prst="straightConnector1">
            <a:avLst/>
          </a:prstGeom>
          <a:noFill/>
          <a:ln w="28575" cap="flat" cmpd="sng">
            <a:solidFill>
              <a:srgbClr val="000000"/>
            </a:solidFill>
            <a:prstDash val="solid"/>
            <a:round/>
            <a:headEnd type="none" w="lg" len="lg"/>
            <a:tailEnd type="triangle" w="lg" len="lg"/>
          </a:ln>
        </p:spPr>
      </p:cxnSp>
      <p:pic>
        <p:nvPicPr>
          <p:cNvPr id="48" name="Picture 47"/>
          <p:cNvPicPr>
            <a:picLocks noChangeAspect="1"/>
          </p:cNvPicPr>
          <p:nvPr/>
        </p:nvPicPr>
        <p:blipFill rotWithShape="1">
          <a:blip r:embed="rId3">
            <a:extLst>
              <a:ext uri="{28A0092B-C50C-407E-A947-70E740481C1C}">
                <a14:useLocalDpi xmlns:a14="http://schemas.microsoft.com/office/drawing/2010/main" val="0"/>
              </a:ext>
            </a:extLst>
          </a:blip>
          <a:srcRect l="32315" r="14000"/>
          <a:stretch/>
        </p:blipFill>
        <p:spPr>
          <a:xfrm>
            <a:off x="711092" y="2448157"/>
            <a:ext cx="1230622" cy="1110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03"/>
                                        </p:tgtEl>
                                        <p:attrNameLst>
                                          <p:attrName>style.visibility</p:attrName>
                                        </p:attrNameLst>
                                      </p:cBhvr>
                                      <p:to>
                                        <p:strVal val="visible"/>
                                      </p:to>
                                    </p:set>
                                    <p:animEffect transition="in" filter="fade">
                                      <p:cBhvr>
                                        <p:cTn id="13" dur="500"/>
                                        <p:tgtEl>
                                          <p:spTgt spid="503"/>
                                        </p:tgtEl>
                                      </p:cBhvr>
                                    </p:animEffect>
                                  </p:childTnLst>
                                </p:cTn>
                              </p:par>
                              <p:par>
                                <p:cTn id="14" presetID="10" presetClass="entr" presetSubtype="0" fill="hold" nodeType="withEffect">
                                  <p:stCondLst>
                                    <p:cond delay="0"/>
                                  </p:stCondLst>
                                  <p:childTnLst>
                                    <p:set>
                                      <p:cBhvr>
                                        <p:cTn id="15" dur="1" fill="hold">
                                          <p:stCondLst>
                                            <p:cond delay="0"/>
                                          </p:stCondLst>
                                        </p:cTn>
                                        <p:tgtEl>
                                          <p:spTgt spid="504"/>
                                        </p:tgtEl>
                                        <p:attrNameLst>
                                          <p:attrName>style.visibility</p:attrName>
                                        </p:attrNameLst>
                                      </p:cBhvr>
                                      <p:to>
                                        <p:strVal val="visible"/>
                                      </p:to>
                                    </p:set>
                                    <p:animEffect transition="in" filter="fade">
                                      <p:cBhvr>
                                        <p:cTn id="16" dur="500"/>
                                        <p:tgtEl>
                                          <p:spTgt spid="504"/>
                                        </p:tgtEl>
                                      </p:cBhvr>
                                    </p:animEffect>
                                  </p:childTnLst>
                                </p:cTn>
                              </p:par>
                              <p:par>
                                <p:cTn id="17" presetID="10" presetClass="entr" presetSubtype="0" fill="hold" nodeType="withEffect">
                                  <p:stCondLst>
                                    <p:cond delay="0"/>
                                  </p:stCondLst>
                                  <p:childTnLst>
                                    <p:set>
                                      <p:cBhvr>
                                        <p:cTn id="18" dur="1" fill="hold">
                                          <p:stCondLst>
                                            <p:cond delay="0"/>
                                          </p:stCondLst>
                                        </p:cTn>
                                        <p:tgtEl>
                                          <p:spTgt spid="505"/>
                                        </p:tgtEl>
                                        <p:attrNameLst>
                                          <p:attrName>style.visibility</p:attrName>
                                        </p:attrNameLst>
                                      </p:cBhvr>
                                      <p:to>
                                        <p:strVal val="visible"/>
                                      </p:to>
                                    </p:set>
                                    <p:animEffect transition="in" filter="fade">
                                      <p:cBhvr>
                                        <p:cTn id="19" dur="500"/>
                                        <p:tgtEl>
                                          <p:spTgt spid="505"/>
                                        </p:tgtEl>
                                      </p:cBhvr>
                                    </p:animEffect>
                                  </p:childTnLst>
                                </p:cTn>
                              </p:par>
                              <p:par>
                                <p:cTn id="20" presetID="10" presetClass="entr" presetSubtype="0" fill="hold" nodeType="withEffect">
                                  <p:stCondLst>
                                    <p:cond delay="0"/>
                                  </p:stCondLst>
                                  <p:childTnLst>
                                    <p:set>
                                      <p:cBhvr>
                                        <p:cTn id="21" dur="1" fill="hold">
                                          <p:stCondLst>
                                            <p:cond delay="0"/>
                                          </p:stCondLst>
                                        </p:cTn>
                                        <p:tgtEl>
                                          <p:spTgt spid="506"/>
                                        </p:tgtEl>
                                        <p:attrNameLst>
                                          <p:attrName>style.visibility</p:attrName>
                                        </p:attrNameLst>
                                      </p:cBhvr>
                                      <p:to>
                                        <p:strVal val="visible"/>
                                      </p:to>
                                    </p:set>
                                    <p:animEffect transition="in" filter="fade">
                                      <p:cBhvr>
                                        <p:cTn id="22" dur="500"/>
                                        <p:tgtEl>
                                          <p:spTgt spid="506"/>
                                        </p:tgtEl>
                                      </p:cBhvr>
                                    </p:animEffect>
                                  </p:childTnLst>
                                </p:cTn>
                              </p:par>
                              <p:par>
                                <p:cTn id="23" presetID="10" presetClass="entr" presetSubtype="0" fill="hold" nodeType="withEffect">
                                  <p:stCondLst>
                                    <p:cond delay="0"/>
                                  </p:stCondLst>
                                  <p:childTnLst>
                                    <p:set>
                                      <p:cBhvr>
                                        <p:cTn id="24" dur="1" fill="hold">
                                          <p:stCondLst>
                                            <p:cond delay="0"/>
                                          </p:stCondLst>
                                        </p:cTn>
                                        <p:tgtEl>
                                          <p:spTgt spid="507"/>
                                        </p:tgtEl>
                                        <p:attrNameLst>
                                          <p:attrName>style.visibility</p:attrName>
                                        </p:attrNameLst>
                                      </p:cBhvr>
                                      <p:to>
                                        <p:strVal val="visible"/>
                                      </p:to>
                                    </p:set>
                                    <p:animEffect transition="in" filter="fade">
                                      <p:cBhvr>
                                        <p:cTn id="25" dur="500"/>
                                        <p:tgtEl>
                                          <p:spTgt spid="507"/>
                                        </p:tgtEl>
                                      </p:cBhvr>
                                    </p:animEffect>
                                  </p:childTnLst>
                                </p:cTn>
                              </p:par>
                              <p:par>
                                <p:cTn id="26" presetID="10" presetClass="entr" presetSubtype="0" fill="hold" nodeType="withEffect">
                                  <p:stCondLst>
                                    <p:cond delay="0"/>
                                  </p:stCondLst>
                                  <p:childTnLst>
                                    <p:set>
                                      <p:cBhvr>
                                        <p:cTn id="27" dur="1" fill="hold">
                                          <p:stCondLst>
                                            <p:cond delay="0"/>
                                          </p:stCondLst>
                                        </p:cTn>
                                        <p:tgtEl>
                                          <p:spTgt spid="508"/>
                                        </p:tgtEl>
                                        <p:attrNameLst>
                                          <p:attrName>style.visibility</p:attrName>
                                        </p:attrNameLst>
                                      </p:cBhvr>
                                      <p:to>
                                        <p:strVal val="visible"/>
                                      </p:to>
                                    </p:set>
                                    <p:animEffect transition="in" filter="fade">
                                      <p:cBhvr>
                                        <p:cTn id="28" dur="500"/>
                                        <p:tgtEl>
                                          <p:spTgt spid="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Shape 516"/>
          <p:cNvSpPr/>
          <p:nvPr/>
        </p:nvSpPr>
        <p:spPr>
          <a:xfrm>
            <a:off x="25637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17" name="Shape 517"/>
          <p:cNvSpPr/>
          <p:nvPr/>
        </p:nvSpPr>
        <p:spPr>
          <a:xfrm>
            <a:off x="25637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18" name="Shape 518"/>
          <p:cNvSpPr/>
          <p:nvPr/>
        </p:nvSpPr>
        <p:spPr>
          <a:xfrm>
            <a:off x="25637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19" name="Shape 519"/>
          <p:cNvSpPr/>
          <p:nvPr/>
        </p:nvSpPr>
        <p:spPr>
          <a:xfrm>
            <a:off x="3271125" y="222680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0" name="Shape 520"/>
          <p:cNvSpPr/>
          <p:nvPr/>
        </p:nvSpPr>
        <p:spPr>
          <a:xfrm>
            <a:off x="3271125" y="3072450"/>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521" name="Shape 521"/>
          <p:cNvCxnSpPr>
            <a:stCxn id="516" idx="6"/>
            <a:endCxn id="519" idx="1"/>
          </p:cNvCxnSpPr>
          <p:nvPr/>
        </p:nvCxnSpPr>
        <p:spPr>
          <a:xfrm>
            <a:off x="32711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22" name="Shape 522"/>
          <p:cNvCxnSpPr>
            <a:stCxn id="517" idx="6"/>
            <a:endCxn id="519" idx="3"/>
          </p:cNvCxnSpPr>
          <p:nvPr/>
        </p:nvCxnSpPr>
        <p:spPr>
          <a:xfrm rot="10800000" flipH="1">
            <a:off x="32711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23" name="Shape 523"/>
          <p:cNvCxnSpPr>
            <a:stCxn id="517" idx="6"/>
            <a:endCxn id="520" idx="1"/>
          </p:cNvCxnSpPr>
          <p:nvPr/>
        </p:nvCxnSpPr>
        <p:spPr>
          <a:xfrm>
            <a:off x="32711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24" name="Shape 524"/>
          <p:cNvCxnSpPr>
            <a:stCxn id="518" idx="6"/>
            <a:endCxn id="520" idx="3"/>
          </p:cNvCxnSpPr>
          <p:nvPr/>
        </p:nvCxnSpPr>
        <p:spPr>
          <a:xfrm rot="10800000" flipH="1">
            <a:off x="3271125" y="3676175"/>
            <a:ext cx="103500" cy="172800"/>
          </a:xfrm>
          <a:prstGeom prst="straightConnector1">
            <a:avLst/>
          </a:prstGeom>
          <a:noFill/>
          <a:ln w="28575" cap="flat" cmpd="sng">
            <a:solidFill>
              <a:srgbClr val="000000"/>
            </a:solidFill>
            <a:prstDash val="solid"/>
            <a:round/>
            <a:headEnd type="none" w="lg" len="lg"/>
            <a:tailEnd type="none" w="lg" len="lg"/>
          </a:ln>
        </p:spPr>
      </p:cxnSp>
      <p:sp>
        <p:nvSpPr>
          <p:cNvPr id="525" name="Shape 525"/>
          <p:cNvSpPr/>
          <p:nvPr/>
        </p:nvSpPr>
        <p:spPr>
          <a:xfrm>
            <a:off x="4013125" y="18039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6" name="Shape 526"/>
          <p:cNvSpPr/>
          <p:nvPr/>
        </p:nvSpPr>
        <p:spPr>
          <a:xfrm>
            <a:off x="4013125" y="264962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7" name="Shape 527"/>
          <p:cNvSpPr/>
          <p:nvPr/>
        </p:nvSpPr>
        <p:spPr>
          <a:xfrm>
            <a:off x="4013125" y="3495275"/>
            <a:ext cx="707400" cy="7074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8" name="Shape 528"/>
          <p:cNvSpPr/>
          <p:nvPr/>
        </p:nvSpPr>
        <p:spPr>
          <a:xfrm>
            <a:off x="4720525" y="2226800"/>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29" name="Shape 529"/>
          <p:cNvSpPr/>
          <p:nvPr/>
        </p:nvSpPr>
        <p:spPr>
          <a:xfrm>
            <a:off x="4720525" y="3072450"/>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530" name="Shape 530"/>
          <p:cNvCxnSpPr>
            <a:stCxn id="525" idx="6"/>
            <a:endCxn id="528" idx="1"/>
          </p:cNvCxnSpPr>
          <p:nvPr/>
        </p:nvCxnSpPr>
        <p:spPr>
          <a:xfrm>
            <a:off x="4720525" y="21576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1" name="Shape 531"/>
          <p:cNvCxnSpPr>
            <a:stCxn id="526" idx="6"/>
            <a:endCxn id="528" idx="3"/>
          </p:cNvCxnSpPr>
          <p:nvPr/>
        </p:nvCxnSpPr>
        <p:spPr>
          <a:xfrm rot="10800000" flipH="1">
            <a:off x="4720525" y="28305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2" name="Shape 532"/>
          <p:cNvCxnSpPr>
            <a:stCxn id="526" idx="6"/>
            <a:endCxn id="529" idx="1"/>
          </p:cNvCxnSpPr>
          <p:nvPr/>
        </p:nvCxnSpPr>
        <p:spPr>
          <a:xfrm>
            <a:off x="4720525" y="300332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3" name="Shape 533"/>
          <p:cNvCxnSpPr>
            <a:stCxn id="527" idx="6"/>
            <a:endCxn id="529" idx="3"/>
          </p:cNvCxnSpPr>
          <p:nvPr/>
        </p:nvCxnSpPr>
        <p:spPr>
          <a:xfrm rot="10800000" flipH="1">
            <a:off x="4720525" y="3676175"/>
            <a:ext cx="103500" cy="172800"/>
          </a:xfrm>
          <a:prstGeom prst="straightConnector1">
            <a:avLst/>
          </a:prstGeom>
          <a:noFill/>
          <a:ln w="28575" cap="flat" cmpd="sng">
            <a:solidFill>
              <a:srgbClr val="000000"/>
            </a:solidFill>
            <a:prstDash val="solid"/>
            <a:round/>
            <a:headEnd type="none" w="lg" len="lg"/>
            <a:tailEnd type="none" w="lg" len="lg"/>
          </a:ln>
        </p:spPr>
      </p:cxnSp>
      <p:cxnSp>
        <p:nvCxnSpPr>
          <p:cNvPr id="534" name="Shape 534"/>
          <p:cNvCxnSpPr>
            <a:stCxn id="519" idx="6"/>
            <a:endCxn id="525" idx="3"/>
          </p:cNvCxnSpPr>
          <p:nvPr/>
        </p:nvCxnSpPr>
        <p:spPr>
          <a:xfrm rot="10800000" flipH="1">
            <a:off x="3978525" y="240770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535" name="Shape 535"/>
          <p:cNvCxnSpPr>
            <a:endCxn id="519" idx="6"/>
          </p:cNvCxnSpPr>
          <p:nvPr/>
        </p:nvCxnSpPr>
        <p:spPr>
          <a:xfrm rot="10800000">
            <a:off x="3978525" y="2580500"/>
            <a:ext cx="152400" cy="152400"/>
          </a:xfrm>
          <a:prstGeom prst="straightConnector1">
            <a:avLst/>
          </a:prstGeom>
          <a:noFill/>
          <a:ln w="28575" cap="flat" cmpd="sng">
            <a:solidFill>
              <a:srgbClr val="000000"/>
            </a:solidFill>
            <a:prstDash val="solid"/>
            <a:round/>
            <a:headEnd type="none" w="lg" len="lg"/>
            <a:tailEnd type="none" w="lg" len="lg"/>
          </a:ln>
        </p:spPr>
      </p:cxnSp>
      <p:cxnSp>
        <p:nvCxnSpPr>
          <p:cNvPr id="536" name="Shape 536"/>
          <p:cNvCxnSpPr/>
          <p:nvPr/>
        </p:nvCxnSpPr>
        <p:spPr>
          <a:xfrm rot="10800000" flipH="1">
            <a:off x="3978525" y="3263550"/>
            <a:ext cx="138300" cy="172800"/>
          </a:xfrm>
          <a:prstGeom prst="straightConnector1">
            <a:avLst/>
          </a:prstGeom>
          <a:noFill/>
          <a:ln w="28575" cap="flat" cmpd="sng">
            <a:solidFill>
              <a:srgbClr val="000000"/>
            </a:solidFill>
            <a:prstDash val="solid"/>
            <a:round/>
            <a:headEnd type="none" w="lg" len="lg"/>
            <a:tailEnd type="none" w="lg" len="lg"/>
          </a:ln>
        </p:spPr>
      </p:cxnSp>
      <p:cxnSp>
        <p:nvCxnSpPr>
          <p:cNvPr id="537" name="Shape 537"/>
          <p:cNvCxnSpPr/>
          <p:nvPr/>
        </p:nvCxnSpPr>
        <p:spPr>
          <a:xfrm rot="10800000">
            <a:off x="3978525" y="3436350"/>
            <a:ext cx="152400" cy="152400"/>
          </a:xfrm>
          <a:prstGeom prst="straightConnector1">
            <a:avLst/>
          </a:prstGeom>
          <a:noFill/>
          <a:ln w="28575" cap="flat" cmpd="sng">
            <a:solidFill>
              <a:srgbClr val="000000"/>
            </a:solidFill>
            <a:prstDash val="solid"/>
            <a:round/>
            <a:headEnd type="none" w="lg" len="lg"/>
            <a:tailEnd type="none" w="lg" len="lg"/>
          </a:ln>
        </p:spPr>
      </p:cxnSp>
      <p:sp>
        <p:nvSpPr>
          <p:cNvPr id="538" name="Shape 538"/>
          <p:cNvSpPr/>
          <p:nvPr/>
        </p:nvSpPr>
        <p:spPr>
          <a:xfrm>
            <a:off x="5773125" y="1803975"/>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39" name="Shape 539"/>
          <p:cNvSpPr/>
          <p:nvPr/>
        </p:nvSpPr>
        <p:spPr>
          <a:xfrm>
            <a:off x="5773125" y="2649625"/>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40" name="Shape 540"/>
          <p:cNvSpPr/>
          <p:nvPr/>
        </p:nvSpPr>
        <p:spPr>
          <a:xfrm>
            <a:off x="5773125" y="3495275"/>
            <a:ext cx="707400" cy="7074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541" name="Shape 541"/>
          <p:cNvCxnSpPr>
            <a:stCxn id="528" idx="6"/>
            <a:endCxn id="538" idx="2"/>
          </p:cNvCxnSpPr>
          <p:nvPr/>
        </p:nvCxnSpPr>
        <p:spPr>
          <a:xfrm rot="10800000" flipH="1">
            <a:off x="5427925" y="21578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2" name="Shape 542"/>
          <p:cNvCxnSpPr>
            <a:stCxn id="528" idx="6"/>
            <a:endCxn id="539" idx="2"/>
          </p:cNvCxnSpPr>
          <p:nvPr/>
        </p:nvCxnSpPr>
        <p:spPr>
          <a:xfrm>
            <a:off x="5427925" y="258050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3" name="Shape 543"/>
          <p:cNvCxnSpPr>
            <a:stCxn id="528" idx="6"/>
            <a:endCxn id="540" idx="2"/>
          </p:cNvCxnSpPr>
          <p:nvPr/>
        </p:nvCxnSpPr>
        <p:spPr>
          <a:xfrm>
            <a:off x="5427925" y="258050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44" name="Shape 544"/>
          <p:cNvCxnSpPr>
            <a:stCxn id="529" idx="6"/>
            <a:endCxn id="539" idx="2"/>
          </p:cNvCxnSpPr>
          <p:nvPr/>
        </p:nvCxnSpPr>
        <p:spPr>
          <a:xfrm rot="10800000" flipH="1">
            <a:off x="5427925" y="30034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5" name="Shape 545"/>
          <p:cNvCxnSpPr>
            <a:stCxn id="529" idx="6"/>
            <a:endCxn id="538" idx="2"/>
          </p:cNvCxnSpPr>
          <p:nvPr/>
        </p:nvCxnSpPr>
        <p:spPr>
          <a:xfrm rot="10800000" flipH="1">
            <a:off x="5427925" y="2157750"/>
            <a:ext cx="345300" cy="1268400"/>
          </a:xfrm>
          <a:prstGeom prst="straightConnector1">
            <a:avLst/>
          </a:prstGeom>
          <a:noFill/>
          <a:ln w="28575" cap="flat" cmpd="sng">
            <a:solidFill>
              <a:srgbClr val="000000"/>
            </a:solidFill>
            <a:prstDash val="solid"/>
            <a:round/>
            <a:headEnd type="none" w="lg" len="lg"/>
            <a:tailEnd type="none" w="lg" len="lg"/>
          </a:ln>
        </p:spPr>
      </p:cxnSp>
      <p:cxnSp>
        <p:nvCxnSpPr>
          <p:cNvPr id="546" name="Shape 546"/>
          <p:cNvCxnSpPr>
            <a:stCxn id="529" idx="6"/>
            <a:endCxn id="540" idx="2"/>
          </p:cNvCxnSpPr>
          <p:nvPr/>
        </p:nvCxnSpPr>
        <p:spPr>
          <a:xfrm>
            <a:off x="5427925" y="3426150"/>
            <a:ext cx="345300" cy="422700"/>
          </a:xfrm>
          <a:prstGeom prst="straightConnector1">
            <a:avLst/>
          </a:prstGeom>
          <a:noFill/>
          <a:ln w="28575" cap="flat" cmpd="sng">
            <a:solidFill>
              <a:srgbClr val="000000"/>
            </a:solidFill>
            <a:prstDash val="solid"/>
            <a:round/>
            <a:headEnd type="none" w="lg" len="lg"/>
            <a:tailEnd type="none" w="lg" len="lg"/>
          </a:ln>
        </p:spPr>
      </p:cxnSp>
      <p:cxnSp>
        <p:nvCxnSpPr>
          <p:cNvPr id="547" name="Shape 547"/>
          <p:cNvCxnSpPr/>
          <p:nvPr/>
        </p:nvCxnSpPr>
        <p:spPr>
          <a:xfrm>
            <a:off x="6480625" y="215222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48" name="Shape 548"/>
          <p:cNvCxnSpPr/>
          <p:nvPr/>
        </p:nvCxnSpPr>
        <p:spPr>
          <a:xfrm>
            <a:off x="6480625" y="3002275"/>
            <a:ext cx="279900" cy="2100"/>
          </a:xfrm>
          <a:prstGeom prst="straightConnector1">
            <a:avLst/>
          </a:prstGeom>
          <a:noFill/>
          <a:ln w="19050" cap="flat" cmpd="sng">
            <a:solidFill>
              <a:srgbClr val="000000"/>
            </a:solidFill>
            <a:prstDash val="solid"/>
            <a:round/>
            <a:headEnd type="none" w="lg" len="lg"/>
            <a:tailEnd type="triangle" w="lg" len="lg"/>
          </a:ln>
        </p:spPr>
      </p:cxnSp>
      <p:cxnSp>
        <p:nvCxnSpPr>
          <p:cNvPr id="549" name="Shape 549"/>
          <p:cNvCxnSpPr/>
          <p:nvPr/>
        </p:nvCxnSpPr>
        <p:spPr>
          <a:xfrm>
            <a:off x="6480625" y="3852325"/>
            <a:ext cx="279900" cy="2100"/>
          </a:xfrm>
          <a:prstGeom prst="straightConnector1">
            <a:avLst/>
          </a:prstGeom>
          <a:noFill/>
          <a:ln w="19050" cap="flat" cmpd="sng">
            <a:solidFill>
              <a:srgbClr val="000000"/>
            </a:solidFill>
            <a:prstDash val="solid"/>
            <a:round/>
            <a:headEnd type="none" w="lg" len="lg"/>
            <a:tailEnd type="triangle" w="lg" len="lg"/>
          </a:ln>
        </p:spPr>
      </p:cxnSp>
      <p:sp>
        <p:nvSpPr>
          <p:cNvPr id="550" name="Shape 550"/>
          <p:cNvSpPr/>
          <p:nvPr/>
        </p:nvSpPr>
        <p:spPr>
          <a:xfrm>
            <a:off x="6760525" y="1843225"/>
            <a:ext cx="1103400" cy="6201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51" name="Shape 551"/>
          <p:cNvSpPr/>
          <p:nvPr/>
        </p:nvSpPr>
        <p:spPr>
          <a:xfrm>
            <a:off x="6773925" y="2685875"/>
            <a:ext cx="1103400" cy="6201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552" name="Shape 552"/>
          <p:cNvSpPr/>
          <p:nvPr/>
        </p:nvSpPr>
        <p:spPr>
          <a:xfrm>
            <a:off x="6773925" y="3543325"/>
            <a:ext cx="1103400" cy="6201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43"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Fine-tuning </a:t>
            </a:r>
            <a:r>
              <a:rPr lang="en-US" sz="3500" dirty="0" err="1" smtClean="0">
                <a:latin typeface="Avenir Next Condensed Medium" charset="0"/>
                <a:ea typeface="Avenir Next Condensed Medium" charset="0"/>
                <a:cs typeface="Avenir Next Condensed Medium" charset="0"/>
              </a:rPr>
              <a:t>dnn</a:t>
            </a:r>
            <a:r>
              <a:rPr lang="en-US" sz="3500" dirty="0" smtClean="0">
                <a:latin typeface="Avenir Next Condensed Medium" charset="0"/>
                <a:ea typeface="Avenir Next Condensed Medium" charset="0"/>
                <a:cs typeface="Avenir Next Condensed Medium" charset="0"/>
              </a:rPr>
              <a:t> #2</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19</a:t>
            </a:fld>
            <a:endParaRPr lang="uk-UA"/>
          </a:p>
        </p:txBody>
      </p:sp>
      <p:cxnSp>
        <p:nvCxnSpPr>
          <p:cNvPr id="46" name="Shape 208"/>
          <p:cNvCxnSpPr/>
          <p:nvPr/>
        </p:nvCxnSpPr>
        <p:spPr>
          <a:xfrm>
            <a:off x="2028625" y="3003324"/>
            <a:ext cx="431700" cy="300"/>
          </a:xfrm>
          <a:prstGeom prst="straightConnector1">
            <a:avLst/>
          </a:prstGeom>
          <a:noFill/>
          <a:ln w="28575" cap="flat" cmpd="sng">
            <a:solidFill>
              <a:srgbClr val="000000"/>
            </a:solidFill>
            <a:prstDash val="solid"/>
            <a:round/>
            <a:headEnd type="none" w="lg" len="lg"/>
            <a:tailEnd type="triangle" w="lg" len="lg"/>
          </a:ln>
        </p:spPr>
      </p:cxnSp>
      <p:pic>
        <p:nvPicPr>
          <p:cNvPr id="47" name="Picture 46"/>
          <p:cNvPicPr>
            <a:picLocks noChangeAspect="1"/>
          </p:cNvPicPr>
          <p:nvPr/>
        </p:nvPicPr>
        <p:blipFill rotWithShape="1">
          <a:blip r:embed="rId3">
            <a:extLst>
              <a:ext uri="{28A0092B-C50C-407E-A947-70E740481C1C}">
                <a14:useLocalDpi xmlns:a14="http://schemas.microsoft.com/office/drawing/2010/main" val="0"/>
              </a:ext>
            </a:extLst>
          </a:blip>
          <a:srcRect l="32315" r="14000"/>
          <a:stretch/>
        </p:blipFill>
        <p:spPr>
          <a:xfrm>
            <a:off x="711092" y="2448157"/>
            <a:ext cx="1230622" cy="1110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47"/>
                                        </p:tgtEl>
                                        <p:attrNameLst>
                                          <p:attrName>style.visibility</p:attrName>
                                        </p:attrNameLst>
                                      </p:cBhvr>
                                      <p:to>
                                        <p:strVal val="visible"/>
                                      </p:to>
                                    </p:set>
                                    <p:animEffect transition="in" filter="fade">
                                      <p:cBhvr>
                                        <p:cTn id="13" dur="500"/>
                                        <p:tgtEl>
                                          <p:spTgt spid="547"/>
                                        </p:tgtEl>
                                      </p:cBhvr>
                                    </p:animEffect>
                                  </p:childTnLst>
                                </p:cTn>
                              </p:par>
                              <p:par>
                                <p:cTn id="14" presetID="10" presetClass="entr" presetSubtype="0" fill="hold" nodeType="withEffect">
                                  <p:stCondLst>
                                    <p:cond delay="0"/>
                                  </p:stCondLst>
                                  <p:childTnLst>
                                    <p:set>
                                      <p:cBhvr>
                                        <p:cTn id="15" dur="1" fill="hold">
                                          <p:stCondLst>
                                            <p:cond delay="0"/>
                                          </p:stCondLst>
                                        </p:cTn>
                                        <p:tgtEl>
                                          <p:spTgt spid="548"/>
                                        </p:tgtEl>
                                        <p:attrNameLst>
                                          <p:attrName>style.visibility</p:attrName>
                                        </p:attrNameLst>
                                      </p:cBhvr>
                                      <p:to>
                                        <p:strVal val="visible"/>
                                      </p:to>
                                    </p:set>
                                    <p:animEffect transition="in" filter="fade">
                                      <p:cBhvr>
                                        <p:cTn id="16" dur="500"/>
                                        <p:tgtEl>
                                          <p:spTgt spid="548"/>
                                        </p:tgtEl>
                                      </p:cBhvr>
                                    </p:animEffect>
                                  </p:childTnLst>
                                </p:cTn>
                              </p:par>
                              <p:par>
                                <p:cTn id="17" presetID="10" presetClass="entr" presetSubtype="0" fill="hold" nodeType="withEffect">
                                  <p:stCondLst>
                                    <p:cond delay="0"/>
                                  </p:stCondLst>
                                  <p:childTnLst>
                                    <p:set>
                                      <p:cBhvr>
                                        <p:cTn id="18" dur="1" fill="hold">
                                          <p:stCondLst>
                                            <p:cond delay="0"/>
                                          </p:stCondLst>
                                        </p:cTn>
                                        <p:tgtEl>
                                          <p:spTgt spid="549"/>
                                        </p:tgtEl>
                                        <p:attrNameLst>
                                          <p:attrName>style.visibility</p:attrName>
                                        </p:attrNameLst>
                                      </p:cBhvr>
                                      <p:to>
                                        <p:strVal val="visible"/>
                                      </p:to>
                                    </p:set>
                                    <p:animEffect transition="in" filter="fade">
                                      <p:cBhvr>
                                        <p:cTn id="19" dur="500"/>
                                        <p:tgtEl>
                                          <p:spTgt spid="549"/>
                                        </p:tgtEl>
                                      </p:cBhvr>
                                    </p:animEffect>
                                  </p:childTnLst>
                                </p:cTn>
                              </p:par>
                              <p:par>
                                <p:cTn id="20" presetID="10" presetClass="entr" presetSubtype="0" fill="hold" nodeType="withEffect">
                                  <p:stCondLst>
                                    <p:cond delay="0"/>
                                  </p:stCondLst>
                                  <p:childTnLst>
                                    <p:set>
                                      <p:cBhvr>
                                        <p:cTn id="21" dur="1" fill="hold">
                                          <p:stCondLst>
                                            <p:cond delay="0"/>
                                          </p:stCondLst>
                                        </p:cTn>
                                        <p:tgtEl>
                                          <p:spTgt spid="550"/>
                                        </p:tgtEl>
                                        <p:attrNameLst>
                                          <p:attrName>style.visibility</p:attrName>
                                        </p:attrNameLst>
                                      </p:cBhvr>
                                      <p:to>
                                        <p:strVal val="visible"/>
                                      </p:to>
                                    </p:set>
                                    <p:animEffect transition="in" filter="fade">
                                      <p:cBhvr>
                                        <p:cTn id="22" dur="500"/>
                                        <p:tgtEl>
                                          <p:spTgt spid="550"/>
                                        </p:tgtEl>
                                      </p:cBhvr>
                                    </p:animEffect>
                                  </p:childTnLst>
                                </p:cTn>
                              </p:par>
                              <p:par>
                                <p:cTn id="23" presetID="10" presetClass="entr" presetSubtype="0" fill="hold" nodeType="withEffect">
                                  <p:stCondLst>
                                    <p:cond delay="0"/>
                                  </p:stCondLst>
                                  <p:childTnLst>
                                    <p:set>
                                      <p:cBhvr>
                                        <p:cTn id="24" dur="1" fill="hold">
                                          <p:stCondLst>
                                            <p:cond delay="0"/>
                                          </p:stCondLst>
                                        </p:cTn>
                                        <p:tgtEl>
                                          <p:spTgt spid="551"/>
                                        </p:tgtEl>
                                        <p:attrNameLst>
                                          <p:attrName>style.visibility</p:attrName>
                                        </p:attrNameLst>
                                      </p:cBhvr>
                                      <p:to>
                                        <p:strVal val="visible"/>
                                      </p:to>
                                    </p:set>
                                    <p:animEffect transition="in" filter="fade">
                                      <p:cBhvr>
                                        <p:cTn id="25" dur="500"/>
                                        <p:tgtEl>
                                          <p:spTgt spid="551"/>
                                        </p:tgtEl>
                                      </p:cBhvr>
                                    </p:animEffect>
                                  </p:childTnLst>
                                </p:cTn>
                              </p:par>
                              <p:par>
                                <p:cTn id="26" presetID="10" presetClass="entr" presetSubtype="0" fill="hold" nodeType="withEffect">
                                  <p:stCondLst>
                                    <p:cond delay="0"/>
                                  </p:stCondLst>
                                  <p:childTnLst>
                                    <p:set>
                                      <p:cBhvr>
                                        <p:cTn id="27" dur="1" fill="hold">
                                          <p:stCondLst>
                                            <p:cond delay="0"/>
                                          </p:stCondLst>
                                        </p:cTn>
                                        <p:tgtEl>
                                          <p:spTgt spid="552"/>
                                        </p:tgtEl>
                                        <p:attrNameLst>
                                          <p:attrName>style.visibility</p:attrName>
                                        </p:attrNameLst>
                                      </p:cBhvr>
                                      <p:to>
                                        <p:strVal val="visible"/>
                                      </p:to>
                                    </p:set>
                                    <p:animEffect transition="in" filter="fade">
                                      <p:cBhvr>
                                        <p:cTn id="28"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178" t="44507"/>
          <a:stretch/>
        </p:blipFill>
        <p:spPr>
          <a:xfrm>
            <a:off x="-1031062" y="0"/>
            <a:ext cx="11223995" cy="5143500"/>
          </a:xfrm>
          <a:prstGeom prst="rect">
            <a:avLst/>
          </a:prstGeom>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a:t>
            </a:fld>
            <a:endParaRPr lang="uk-UA"/>
          </a:p>
        </p:txBody>
      </p:sp>
      <p:grpSp>
        <p:nvGrpSpPr>
          <p:cNvPr id="19" name="Group 18"/>
          <p:cNvGrpSpPr/>
          <p:nvPr/>
        </p:nvGrpSpPr>
        <p:grpSpPr>
          <a:xfrm>
            <a:off x="6931317" y="2071613"/>
            <a:ext cx="1420176" cy="2443236"/>
            <a:chOff x="6931317" y="2071613"/>
            <a:chExt cx="1420176" cy="2443236"/>
          </a:xfrm>
        </p:grpSpPr>
        <p:sp>
          <p:nvSpPr>
            <p:cNvPr id="10" name="Rounded Rectangle 9"/>
            <p:cNvSpPr/>
            <p:nvPr/>
          </p:nvSpPr>
          <p:spPr>
            <a:xfrm>
              <a:off x="6931317" y="2071613"/>
              <a:ext cx="1420176" cy="1638168"/>
            </a:xfrm>
            <a:prstGeom prst="roundRect">
              <a:avLst>
                <a:gd name="adj" fmla="val 4144"/>
              </a:avLst>
            </a:prstGeom>
            <a:solidFill>
              <a:srgbClr val="F26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00" dirty="0">
                  <a:solidFill>
                    <a:schemeClr val="bg1"/>
                  </a:solidFill>
                  <a:latin typeface="Avenir Next Condensed Medium" charset="0"/>
                  <a:ea typeface="Avenir Next Condensed Medium" charset="0"/>
                  <a:cs typeface="Avenir Next Condensed Medium" charset="0"/>
                  <a:sym typeface="Pathway Gothic One"/>
                </a:rPr>
                <a:t>w</a:t>
              </a:r>
              <a:r>
                <a:rPr lang="en-US" sz="2600" dirty="0" smtClean="0">
                  <a:solidFill>
                    <a:schemeClr val="bg1"/>
                  </a:solidFill>
                  <a:latin typeface="Avenir Next Condensed Medium" charset="0"/>
                  <a:ea typeface="Avenir Next Condensed Medium" charset="0"/>
                  <a:cs typeface="Avenir Next Condensed Medium" charset="0"/>
                  <a:sym typeface="Pathway Gothic One"/>
                </a:rPr>
                <a:t>hite</a:t>
              </a:r>
            </a:p>
            <a:p>
              <a:pPr lvl="0" algn="ctr"/>
              <a:r>
                <a:rPr lang="en-US" sz="2600" dirty="0">
                  <a:solidFill>
                    <a:schemeClr val="bg1"/>
                  </a:solidFill>
                  <a:latin typeface="Avenir Next Condensed Medium" charset="0"/>
                  <a:ea typeface="Avenir Next Condensed Medium" charset="0"/>
                  <a:cs typeface="Avenir Next Condensed Medium" charset="0"/>
                  <a:sym typeface="Pathway Gothic One"/>
                </a:rPr>
                <a:t>C</a:t>
              </a:r>
              <a:r>
                <a:rPr lang="en-US" sz="2600" dirty="0" smtClean="0">
                  <a:solidFill>
                    <a:schemeClr val="bg1"/>
                  </a:solidFill>
                  <a:latin typeface="Avenir Next Condensed Medium" charset="0"/>
                  <a:ea typeface="Avenir Next Condensed Medium" charset="0"/>
                  <a:cs typeface="Avenir Next Condensed Medium" charset="0"/>
                  <a:sym typeface="Pathway Gothic One"/>
                </a:rPr>
                <a:t>amry</a:t>
              </a:r>
            </a:p>
            <a:p>
              <a:pPr lvl="0" algn="ctr"/>
              <a:r>
                <a:rPr lang="en-US" sz="2600" dirty="0" smtClean="0">
                  <a:solidFill>
                    <a:schemeClr val="bg1"/>
                  </a:solidFill>
                  <a:latin typeface="Avenir Next Condensed Medium" charset="0"/>
                  <a:ea typeface="Avenir Next Condensed Medium" charset="0"/>
                  <a:cs typeface="Avenir Next Condensed Medium" charset="0"/>
                  <a:sym typeface="Pathway Gothic One"/>
                </a:rPr>
                <a:t>detector</a:t>
              </a:r>
              <a:endParaRPr lang="en" sz="2600" dirty="0">
                <a:solidFill>
                  <a:schemeClr val="bg1"/>
                </a:solidFill>
                <a:latin typeface="Avenir Next Condensed Medium" charset="0"/>
                <a:ea typeface="Avenir Next Condensed Medium" charset="0"/>
                <a:cs typeface="Avenir Next Condensed Medium" charset="0"/>
                <a:sym typeface="Pathway Gothic One"/>
              </a:endParaRPr>
            </a:p>
          </p:txBody>
        </p:sp>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73823"/>
            <a:stretch/>
          </p:blipFill>
          <p:spPr>
            <a:xfrm>
              <a:off x="7256079" y="3403888"/>
              <a:ext cx="770652" cy="1110961"/>
            </a:xfrm>
            <a:prstGeom prst="rect">
              <a:avLst/>
            </a:prstGeom>
          </p:spPr>
        </p:pic>
      </p:grpSp>
      <p:grpSp>
        <p:nvGrpSpPr>
          <p:cNvPr id="18" name="Group 17"/>
          <p:cNvGrpSpPr/>
          <p:nvPr/>
        </p:nvGrpSpPr>
        <p:grpSpPr>
          <a:xfrm>
            <a:off x="4920775" y="2071613"/>
            <a:ext cx="1420176" cy="2443237"/>
            <a:chOff x="4920775" y="2071613"/>
            <a:chExt cx="1420176" cy="2443237"/>
          </a:xfrm>
        </p:grpSpPr>
        <p:sp>
          <p:nvSpPr>
            <p:cNvPr id="12" name="Rounded Rectangle 11"/>
            <p:cNvSpPr/>
            <p:nvPr/>
          </p:nvSpPr>
          <p:spPr>
            <a:xfrm>
              <a:off x="4920775" y="2071613"/>
              <a:ext cx="1420176" cy="1638168"/>
            </a:xfrm>
            <a:prstGeom prst="roundRect">
              <a:avLst>
                <a:gd name="adj" fmla="val 4144"/>
              </a:avLst>
            </a:prstGeom>
            <a:solidFill>
              <a:srgbClr val="F26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00" dirty="0">
                  <a:solidFill>
                    <a:schemeClr val="bg1"/>
                  </a:solidFill>
                  <a:latin typeface="Avenir Next Condensed Medium" charset="0"/>
                  <a:ea typeface="Avenir Next Condensed Medium" charset="0"/>
                  <a:cs typeface="Avenir Next Condensed Medium" charset="0"/>
                  <a:sym typeface="Pathway Gothic One"/>
                </a:rPr>
                <a:t>f</a:t>
              </a:r>
              <a:r>
                <a:rPr lang="en-US" sz="2600" dirty="0" smtClean="0">
                  <a:solidFill>
                    <a:schemeClr val="bg1"/>
                  </a:solidFill>
                  <a:latin typeface="Avenir Next Condensed Medium" charset="0"/>
                  <a:ea typeface="Avenir Next Condensed Medium" charset="0"/>
                  <a:cs typeface="Avenir Next Condensed Medium" charset="0"/>
                  <a:sym typeface="Pathway Gothic One"/>
                </a:rPr>
                <a:t>ender-bender monitor</a:t>
              </a:r>
              <a:endParaRPr lang="en" sz="2600" dirty="0">
                <a:solidFill>
                  <a:schemeClr val="bg1"/>
                </a:solidFill>
                <a:latin typeface="Avenir Next Condensed Medium" charset="0"/>
                <a:ea typeface="Avenir Next Condensed Medium" charset="0"/>
                <a:cs typeface="Avenir Next Condensed Medium" charset="0"/>
                <a:sym typeface="Pathway Gothic One"/>
              </a:endParaRPr>
            </a:p>
          </p:txBody>
        </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49781" r="25162"/>
            <a:stretch/>
          </p:blipFill>
          <p:spPr>
            <a:xfrm>
              <a:off x="5262011" y="3403889"/>
              <a:ext cx="737703" cy="1110961"/>
            </a:xfrm>
            <a:prstGeom prst="rect">
              <a:avLst/>
            </a:prstGeom>
          </p:spPr>
        </p:pic>
      </p:grpSp>
      <p:grpSp>
        <p:nvGrpSpPr>
          <p:cNvPr id="17" name="Group 16"/>
          <p:cNvGrpSpPr/>
          <p:nvPr/>
        </p:nvGrpSpPr>
        <p:grpSpPr>
          <a:xfrm>
            <a:off x="2910233" y="2071613"/>
            <a:ext cx="1420176" cy="2443237"/>
            <a:chOff x="2910233" y="2071613"/>
            <a:chExt cx="1420176" cy="2443237"/>
          </a:xfrm>
        </p:grpSpPr>
        <p:sp>
          <p:nvSpPr>
            <p:cNvPr id="13" name="Rounded Rectangle 12"/>
            <p:cNvSpPr/>
            <p:nvPr/>
          </p:nvSpPr>
          <p:spPr>
            <a:xfrm>
              <a:off x="2910233" y="2071613"/>
              <a:ext cx="1420176" cy="1638168"/>
            </a:xfrm>
            <a:prstGeom prst="roundRect">
              <a:avLst>
                <a:gd name="adj" fmla="val 4144"/>
              </a:avLst>
            </a:prstGeom>
            <a:solidFill>
              <a:srgbClr val="F26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00" dirty="0">
                  <a:solidFill>
                    <a:schemeClr val="bg1"/>
                  </a:solidFill>
                  <a:latin typeface="Avenir Next Condensed Medium" charset="0"/>
                  <a:ea typeface="Avenir Next Condensed Medium" charset="0"/>
                  <a:cs typeface="Avenir Next Condensed Medium" charset="0"/>
                  <a:sym typeface="Pathway Gothic One"/>
                </a:rPr>
                <a:t>p</a:t>
              </a:r>
              <a:r>
                <a:rPr lang="en-US" sz="2600" dirty="0" smtClean="0">
                  <a:solidFill>
                    <a:schemeClr val="bg1"/>
                  </a:solidFill>
                  <a:latin typeface="Avenir Next Condensed Medium" charset="0"/>
                  <a:ea typeface="Avenir Next Condensed Medium" charset="0"/>
                  <a:cs typeface="Avenir Next Condensed Medium" charset="0"/>
                  <a:sym typeface="Pathway Gothic One"/>
                </a:rPr>
                <a:t>arking spot finder</a:t>
              </a:r>
              <a:endParaRPr lang="en" sz="2600" dirty="0">
                <a:solidFill>
                  <a:schemeClr val="bg1"/>
                </a:solidFill>
                <a:latin typeface="Avenir Next Condensed Medium" charset="0"/>
                <a:ea typeface="Avenir Next Condensed Medium" charset="0"/>
                <a:cs typeface="Avenir Next Condensed Medium" charset="0"/>
                <a:sym typeface="Pathway Gothic One"/>
              </a:endParaRPr>
            </a:p>
          </p:txBody>
        </p: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25391" r="50219"/>
            <a:stretch/>
          </p:blipFill>
          <p:spPr>
            <a:xfrm>
              <a:off x="3261285" y="3403889"/>
              <a:ext cx="718072" cy="1110961"/>
            </a:xfrm>
            <a:prstGeom prst="rect">
              <a:avLst/>
            </a:prstGeom>
          </p:spPr>
        </p:pic>
      </p:grpSp>
      <p:grpSp>
        <p:nvGrpSpPr>
          <p:cNvPr id="16" name="Group 15"/>
          <p:cNvGrpSpPr/>
          <p:nvPr/>
        </p:nvGrpSpPr>
        <p:grpSpPr>
          <a:xfrm>
            <a:off x="899691" y="2071613"/>
            <a:ext cx="1420176" cy="2443237"/>
            <a:chOff x="899691" y="2071613"/>
            <a:chExt cx="1420176" cy="2443237"/>
          </a:xfrm>
        </p:grpSpPr>
        <p:sp>
          <p:nvSpPr>
            <p:cNvPr id="14" name="Rounded Rectangle 13"/>
            <p:cNvSpPr/>
            <p:nvPr/>
          </p:nvSpPr>
          <p:spPr>
            <a:xfrm>
              <a:off x="899691" y="2071613"/>
              <a:ext cx="1420176" cy="1638168"/>
            </a:xfrm>
            <a:prstGeom prst="roundRect">
              <a:avLst>
                <a:gd name="adj" fmla="val 4144"/>
              </a:avLst>
            </a:prstGeom>
            <a:solidFill>
              <a:srgbClr val="F26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600" dirty="0">
                  <a:solidFill>
                    <a:schemeClr val="bg1"/>
                  </a:solidFill>
                  <a:latin typeface="Avenir Next Condensed Medium" charset="0"/>
                  <a:ea typeface="Avenir Next Condensed Medium" charset="0"/>
                  <a:cs typeface="Avenir Next Condensed Medium" charset="0"/>
                  <a:sym typeface="Pathway Gothic One"/>
                </a:rPr>
                <a:t>p</a:t>
              </a:r>
              <a:r>
                <a:rPr lang="en-US" sz="2600" dirty="0" smtClean="0">
                  <a:solidFill>
                    <a:schemeClr val="bg1"/>
                  </a:solidFill>
                  <a:latin typeface="Avenir Next Condensed Medium" charset="0"/>
                  <a:ea typeface="Avenir Next Condensed Medium" charset="0"/>
                  <a:cs typeface="Avenir Next Condensed Medium" charset="0"/>
                  <a:sym typeface="Pathway Gothic One"/>
                </a:rPr>
                <a:t>arking violation monitor</a:t>
              </a:r>
              <a:endParaRPr lang="en" sz="2600" dirty="0">
                <a:solidFill>
                  <a:schemeClr val="bg1"/>
                </a:solidFill>
                <a:latin typeface="Avenir Next Condensed Medium" charset="0"/>
                <a:ea typeface="Avenir Next Condensed Medium" charset="0"/>
                <a:cs typeface="Avenir Next Condensed Medium" charset="0"/>
                <a:sym typeface="Pathway Gothic One"/>
              </a:endParaRPr>
            </a:p>
          </p:txBody>
        </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797" r="74609"/>
            <a:stretch/>
          </p:blipFill>
          <p:spPr>
            <a:xfrm>
              <a:off x="1244265" y="3403889"/>
              <a:ext cx="724044" cy="1110961"/>
            </a:xfrm>
            <a:prstGeom prst="rect">
              <a:avLst/>
            </a:prstGeom>
          </p:spPr>
        </p:pic>
      </p:grpSp>
    </p:spTree>
    <p:extLst>
      <p:ext uri="{BB962C8B-B14F-4D97-AF65-F5344CB8AC3E}">
        <p14:creationId xmlns:p14="http://schemas.microsoft.com/office/powerpoint/2010/main" val="44565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8"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Two </a:t>
            </a:r>
            <a:r>
              <a:rPr lang="en-US" sz="3500" dirty="0" err="1" smtClean="0">
                <a:latin typeface="Avenir Next Condensed Medium" charset="0"/>
                <a:ea typeface="Avenir Next Condensed Medium" charset="0"/>
                <a:cs typeface="Avenir Next Condensed Medium" charset="0"/>
              </a:rPr>
              <a:t>dnns</a:t>
            </a:r>
            <a:r>
              <a:rPr lang="en-US" sz="3500" dirty="0" smtClean="0">
                <a:latin typeface="Avenir Next Condensed Medium" charset="0"/>
                <a:ea typeface="Avenir Next Condensed Medium" charset="0"/>
                <a:cs typeface="Avenir Next Condensed Medium" charset="0"/>
              </a:rPr>
              <a:t> as run in mainstream</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20</a:t>
            </a:fld>
            <a:endParaRPr lang="uk-UA"/>
          </a:p>
        </p:txBody>
      </p:sp>
      <p:grpSp>
        <p:nvGrpSpPr>
          <p:cNvPr id="558" name="Group 557"/>
          <p:cNvGrpSpPr/>
          <p:nvPr/>
        </p:nvGrpSpPr>
        <p:grpSpPr>
          <a:xfrm>
            <a:off x="1122733" y="1469620"/>
            <a:ext cx="2145768" cy="3006066"/>
            <a:chOff x="1385204" y="1469620"/>
            <a:chExt cx="2145768" cy="3006066"/>
          </a:xfrm>
        </p:grpSpPr>
        <p:sp>
          <p:nvSpPr>
            <p:cNvPr id="47" name="Shape 472"/>
            <p:cNvSpPr/>
            <p:nvPr/>
          </p:nvSpPr>
          <p:spPr>
            <a:xfrm>
              <a:off x="1385206" y="1469620"/>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8" name="Shape 473"/>
            <p:cNvSpPr/>
            <p:nvPr/>
          </p:nvSpPr>
          <p:spPr>
            <a:xfrm>
              <a:off x="1385206" y="1932407"/>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49" name="Shape 474"/>
            <p:cNvSpPr/>
            <p:nvPr/>
          </p:nvSpPr>
          <p:spPr>
            <a:xfrm>
              <a:off x="1385206" y="2395194"/>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0" name="Shape 475"/>
            <p:cNvSpPr/>
            <p:nvPr/>
          </p:nvSpPr>
          <p:spPr>
            <a:xfrm>
              <a:off x="1772335" y="1701014"/>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1" name="Shape 476"/>
            <p:cNvSpPr/>
            <p:nvPr/>
          </p:nvSpPr>
          <p:spPr>
            <a:xfrm>
              <a:off x="1772335" y="2163801"/>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52" name="Shape 477"/>
            <p:cNvCxnSpPr/>
            <p:nvPr/>
          </p:nvCxnSpPr>
          <p:spPr>
            <a:xfrm>
              <a:off x="1772335" y="1663184"/>
              <a:ext cx="56641" cy="94566"/>
            </a:xfrm>
            <a:prstGeom prst="straightConnector1">
              <a:avLst/>
            </a:prstGeom>
            <a:noFill/>
            <a:ln w="28575" cap="flat" cmpd="sng">
              <a:solidFill>
                <a:srgbClr val="000000"/>
              </a:solidFill>
              <a:prstDash val="solid"/>
              <a:round/>
              <a:headEnd type="none" w="lg" len="lg"/>
              <a:tailEnd type="none" w="lg" len="lg"/>
            </a:ln>
          </p:spPr>
        </p:cxnSp>
        <p:cxnSp>
          <p:nvCxnSpPr>
            <p:cNvPr id="53" name="Shape 478"/>
            <p:cNvCxnSpPr/>
            <p:nvPr/>
          </p:nvCxnSpPr>
          <p:spPr>
            <a:xfrm rot="10800000" flipH="1">
              <a:off x="1772335" y="2031406"/>
              <a:ext cx="56641" cy="94566"/>
            </a:xfrm>
            <a:prstGeom prst="straightConnector1">
              <a:avLst/>
            </a:prstGeom>
            <a:noFill/>
            <a:ln w="28575" cap="flat" cmpd="sng">
              <a:solidFill>
                <a:srgbClr val="000000"/>
              </a:solidFill>
              <a:prstDash val="solid"/>
              <a:round/>
              <a:headEnd type="none" w="lg" len="lg"/>
              <a:tailEnd type="none" w="lg" len="lg"/>
            </a:ln>
          </p:spPr>
        </p:cxnSp>
        <p:cxnSp>
          <p:nvCxnSpPr>
            <p:cNvPr id="54" name="Shape 479"/>
            <p:cNvCxnSpPr/>
            <p:nvPr/>
          </p:nvCxnSpPr>
          <p:spPr>
            <a:xfrm>
              <a:off x="1772335" y="2125972"/>
              <a:ext cx="56641" cy="94566"/>
            </a:xfrm>
            <a:prstGeom prst="straightConnector1">
              <a:avLst/>
            </a:prstGeom>
            <a:noFill/>
            <a:ln w="28575" cap="flat" cmpd="sng">
              <a:solidFill>
                <a:srgbClr val="000000"/>
              </a:solidFill>
              <a:prstDash val="solid"/>
              <a:round/>
              <a:headEnd type="none" w="lg" len="lg"/>
              <a:tailEnd type="none" w="lg" len="lg"/>
            </a:ln>
          </p:spPr>
        </p:cxnSp>
        <p:cxnSp>
          <p:nvCxnSpPr>
            <p:cNvPr id="55" name="Shape 480"/>
            <p:cNvCxnSpPr/>
            <p:nvPr/>
          </p:nvCxnSpPr>
          <p:spPr>
            <a:xfrm rot="10800000" flipH="1">
              <a:off x="1772335" y="2494193"/>
              <a:ext cx="56641" cy="94566"/>
            </a:xfrm>
            <a:prstGeom prst="straightConnector1">
              <a:avLst/>
            </a:prstGeom>
            <a:noFill/>
            <a:ln w="28575" cap="flat" cmpd="sng">
              <a:solidFill>
                <a:srgbClr val="000000"/>
              </a:solidFill>
              <a:prstDash val="solid"/>
              <a:round/>
              <a:headEnd type="none" w="lg" len="lg"/>
              <a:tailEnd type="none" w="lg" len="lg"/>
            </a:ln>
          </p:spPr>
        </p:cxnSp>
        <p:sp>
          <p:nvSpPr>
            <p:cNvPr id="56" name="Shape 481"/>
            <p:cNvSpPr/>
            <p:nvPr/>
          </p:nvSpPr>
          <p:spPr>
            <a:xfrm>
              <a:off x="2178398" y="1469620"/>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7" name="Shape 482"/>
            <p:cNvSpPr/>
            <p:nvPr/>
          </p:nvSpPr>
          <p:spPr>
            <a:xfrm>
              <a:off x="2178398" y="1932407"/>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8" name="Shape 483"/>
            <p:cNvSpPr/>
            <p:nvPr/>
          </p:nvSpPr>
          <p:spPr>
            <a:xfrm>
              <a:off x="2178398" y="2395194"/>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 name="Shape 484"/>
            <p:cNvSpPr/>
            <p:nvPr/>
          </p:nvSpPr>
          <p:spPr>
            <a:xfrm>
              <a:off x="2565527" y="1701014"/>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0" name="Shape 485"/>
            <p:cNvSpPr/>
            <p:nvPr/>
          </p:nvSpPr>
          <p:spPr>
            <a:xfrm>
              <a:off x="2565527" y="2163801"/>
              <a:ext cx="387129" cy="387129"/>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1" name="Shape 486"/>
            <p:cNvCxnSpPr/>
            <p:nvPr/>
          </p:nvCxnSpPr>
          <p:spPr>
            <a:xfrm>
              <a:off x="2565527" y="1663184"/>
              <a:ext cx="56641" cy="94566"/>
            </a:xfrm>
            <a:prstGeom prst="straightConnector1">
              <a:avLst/>
            </a:prstGeom>
            <a:noFill/>
            <a:ln w="28575" cap="flat" cmpd="sng">
              <a:solidFill>
                <a:srgbClr val="000000"/>
              </a:solidFill>
              <a:prstDash val="solid"/>
              <a:round/>
              <a:headEnd type="none" w="lg" len="lg"/>
              <a:tailEnd type="none" w="lg" len="lg"/>
            </a:ln>
          </p:spPr>
        </p:cxnSp>
        <p:cxnSp>
          <p:nvCxnSpPr>
            <p:cNvPr id="62" name="Shape 487"/>
            <p:cNvCxnSpPr/>
            <p:nvPr/>
          </p:nvCxnSpPr>
          <p:spPr>
            <a:xfrm rot="10800000" flipH="1">
              <a:off x="2565527" y="2031406"/>
              <a:ext cx="56641" cy="94566"/>
            </a:xfrm>
            <a:prstGeom prst="straightConnector1">
              <a:avLst/>
            </a:prstGeom>
            <a:noFill/>
            <a:ln w="28575" cap="flat" cmpd="sng">
              <a:solidFill>
                <a:srgbClr val="000000"/>
              </a:solidFill>
              <a:prstDash val="solid"/>
              <a:round/>
              <a:headEnd type="none" w="lg" len="lg"/>
              <a:tailEnd type="none" w="lg" len="lg"/>
            </a:ln>
          </p:spPr>
        </p:cxnSp>
        <p:cxnSp>
          <p:nvCxnSpPr>
            <p:cNvPr id="63" name="Shape 488"/>
            <p:cNvCxnSpPr/>
            <p:nvPr/>
          </p:nvCxnSpPr>
          <p:spPr>
            <a:xfrm>
              <a:off x="2565527" y="2125972"/>
              <a:ext cx="56641" cy="94566"/>
            </a:xfrm>
            <a:prstGeom prst="straightConnector1">
              <a:avLst/>
            </a:prstGeom>
            <a:noFill/>
            <a:ln w="28575" cap="flat" cmpd="sng">
              <a:solidFill>
                <a:srgbClr val="000000"/>
              </a:solidFill>
              <a:prstDash val="solid"/>
              <a:round/>
              <a:headEnd type="none" w="lg" len="lg"/>
              <a:tailEnd type="none" w="lg" len="lg"/>
            </a:ln>
          </p:spPr>
        </p:cxnSp>
        <p:cxnSp>
          <p:nvCxnSpPr>
            <p:cNvPr id="64" name="Shape 489"/>
            <p:cNvCxnSpPr/>
            <p:nvPr/>
          </p:nvCxnSpPr>
          <p:spPr>
            <a:xfrm rot="10800000" flipH="1">
              <a:off x="2565527" y="2494193"/>
              <a:ext cx="56641" cy="94566"/>
            </a:xfrm>
            <a:prstGeom prst="straightConnector1">
              <a:avLst/>
            </a:prstGeom>
            <a:noFill/>
            <a:ln w="28575" cap="flat" cmpd="sng">
              <a:solidFill>
                <a:srgbClr val="000000"/>
              </a:solidFill>
              <a:prstDash val="solid"/>
              <a:round/>
              <a:headEnd type="none" w="lg" len="lg"/>
              <a:tailEnd type="none" w="lg" len="lg"/>
            </a:ln>
          </p:spPr>
        </p:cxnSp>
        <p:cxnSp>
          <p:nvCxnSpPr>
            <p:cNvPr id="65" name="Shape 490"/>
            <p:cNvCxnSpPr/>
            <p:nvPr/>
          </p:nvCxnSpPr>
          <p:spPr>
            <a:xfrm rot="10800000" flipH="1">
              <a:off x="2159463" y="1800012"/>
              <a:ext cx="75685" cy="94566"/>
            </a:xfrm>
            <a:prstGeom prst="straightConnector1">
              <a:avLst/>
            </a:prstGeom>
            <a:noFill/>
            <a:ln w="28575" cap="flat" cmpd="sng">
              <a:solidFill>
                <a:srgbClr val="000000"/>
              </a:solidFill>
              <a:prstDash val="solid"/>
              <a:round/>
              <a:headEnd type="none" w="lg" len="lg"/>
              <a:tailEnd type="none" w="lg" len="lg"/>
            </a:ln>
          </p:spPr>
        </p:cxnSp>
        <p:cxnSp>
          <p:nvCxnSpPr>
            <p:cNvPr id="66" name="Shape 491"/>
            <p:cNvCxnSpPr/>
            <p:nvPr/>
          </p:nvCxnSpPr>
          <p:spPr>
            <a:xfrm rot="10800000">
              <a:off x="2159463" y="1894578"/>
              <a:ext cx="83402" cy="83402"/>
            </a:xfrm>
            <a:prstGeom prst="straightConnector1">
              <a:avLst/>
            </a:prstGeom>
            <a:noFill/>
            <a:ln w="28575" cap="flat" cmpd="sng">
              <a:solidFill>
                <a:srgbClr val="000000"/>
              </a:solidFill>
              <a:prstDash val="solid"/>
              <a:round/>
              <a:headEnd type="none" w="lg" len="lg"/>
              <a:tailEnd type="none" w="lg" len="lg"/>
            </a:ln>
          </p:spPr>
        </p:cxnSp>
        <p:cxnSp>
          <p:nvCxnSpPr>
            <p:cNvPr id="67" name="Shape 492"/>
            <p:cNvCxnSpPr/>
            <p:nvPr/>
          </p:nvCxnSpPr>
          <p:spPr>
            <a:xfrm rot="10800000" flipH="1">
              <a:off x="2159463" y="2268381"/>
              <a:ext cx="75685" cy="94566"/>
            </a:xfrm>
            <a:prstGeom prst="straightConnector1">
              <a:avLst/>
            </a:prstGeom>
            <a:noFill/>
            <a:ln w="28575" cap="flat" cmpd="sng">
              <a:solidFill>
                <a:srgbClr val="000000"/>
              </a:solidFill>
              <a:prstDash val="solid"/>
              <a:round/>
              <a:headEnd type="none" w="lg" len="lg"/>
              <a:tailEnd type="none" w="lg" len="lg"/>
            </a:ln>
          </p:spPr>
        </p:cxnSp>
        <p:cxnSp>
          <p:nvCxnSpPr>
            <p:cNvPr id="68" name="Shape 493"/>
            <p:cNvCxnSpPr/>
            <p:nvPr/>
          </p:nvCxnSpPr>
          <p:spPr>
            <a:xfrm rot="10800000">
              <a:off x="2159463" y="2362947"/>
              <a:ext cx="83402" cy="83402"/>
            </a:xfrm>
            <a:prstGeom prst="straightConnector1">
              <a:avLst/>
            </a:prstGeom>
            <a:noFill/>
            <a:ln w="28575" cap="flat" cmpd="sng">
              <a:solidFill>
                <a:srgbClr val="000000"/>
              </a:solidFill>
              <a:prstDash val="solid"/>
              <a:round/>
              <a:headEnd type="none" w="lg" len="lg"/>
              <a:tailEnd type="none" w="lg" len="lg"/>
            </a:ln>
          </p:spPr>
        </p:cxnSp>
        <p:sp>
          <p:nvSpPr>
            <p:cNvPr id="69" name="Shape 494"/>
            <p:cNvSpPr/>
            <p:nvPr/>
          </p:nvSpPr>
          <p:spPr>
            <a:xfrm>
              <a:off x="3141569" y="1469620"/>
              <a:ext cx="387129" cy="387129"/>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0" name="Shape 495"/>
            <p:cNvSpPr/>
            <p:nvPr/>
          </p:nvSpPr>
          <p:spPr>
            <a:xfrm>
              <a:off x="3141569" y="1932407"/>
              <a:ext cx="387129" cy="387129"/>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1" name="Shape 496"/>
            <p:cNvSpPr/>
            <p:nvPr/>
          </p:nvSpPr>
          <p:spPr>
            <a:xfrm>
              <a:off x="3141569" y="2395194"/>
              <a:ext cx="387129" cy="387129"/>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72" name="Shape 497"/>
            <p:cNvCxnSpPr/>
            <p:nvPr/>
          </p:nvCxnSpPr>
          <p:spPr>
            <a:xfrm rot="10800000" flipH="1">
              <a:off x="2952656" y="1663253"/>
              <a:ext cx="188967" cy="231325"/>
            </a:xfrm>
            <a:prstGeom prst="straightConnector1">
              <a:avLst/>
            </a:prstGeom>
            <a:noFill/>
            <a:ln w="28575" cap="flat" cmpd="sng">
              <a:solidFill>
                <a:srgbClr val="000000"/>
              </a:solidFill>
              <a:prstDash val="solid"/>
              <a:round/>
              <a:headEnd type="none" w="lg" len="lg"/>
              <a:tailEnd type="none" w="lg" len="lg"/>
            </a:ln>
          </p:spPr>
        </p:cxnSp>
        <p:cxnSp>
          <p:nvCxnSpPr>
            <p:cNvPr id="73" name="Shape 498"/>
            <p:cNvCxnSpPr/>
            <p:nvPr/>
          </p:nvCxnSpPr>
          <p:spPr>
            <a:xfrm>
              <a:off x="2952656" y="1894578"/>
              <a:ext cx="188967" cy="231325"/>
            </a:xfrm>
            <a:prstGeom prst="straightConnector1">
              <a:avLst/>
            </a:prstGeom>
            <a:noFill/>
            <a:ln w="28575" cap="flat" cmpd="sng">
              <a:solidFill>
                <a:srgbClr val="000000"/>
              </a:solidFill>
              <a:prstDash val="solid"/>
              <a:round/>
              <a:headEnd type="none" w="lg" len="lg"/>
              <a:tailEnd type="none" w="lg" len="lg"/>
            </a:ln>
          </p:spPr>
        </p:cxnSp>
        <p:cxnSp>
          <p:nvCxnSpPr>
            <p:cNvPr id="74" name="Shape 499"/>
            <p:cNvCxnSpPr/>
            <p:nvPr/>
          </p:nvCxnSpPr>
          <p:spPr>
            <a:xfrm>
              <a:off x="2952656" y="1894578"/>
              <a:ext cx="188967" cy="694140"/>
            </a:xfrm>
            <a:prstGeom prst="straightConnector1">
              <a:avLst/>
            </a:prstGeom>
            <a:noFill/>
            <a:ln w="28575" cap="flat" cmpd="sng">
              <a:solidFill>
                <a:srgbClr val="000000"/>
              </a:solidFill>
              <a:prstDash val="solid"/>
              <a:round/>
              <a:headEnd type="none" w="lg" len="lg"/>
              <a:tailEnd type="none" w="lg" len="lg"/>
            </a:ln>
          </p:spPr>
        </p:cxnSp>
        <p:cxnSp>
          <p:nvCxnSpPr>
            <p:cNvPr id="75" name="Shape 500"/>
            <p:cNvCxnSpPr/>
            <p:nvPr/>
          </p:nvCxnSpPr>
          <p:spPr>
            <a:xfrm rot="10800000" flipH="1">
              <a:off x="2952656" y="2126040"/>
              <a:ext cx="188967" cy="231325"/>
            </a:xfrm>
            <a:prstGeom prst="straightConnector1">
              <a:avLst/>
            </a:prstGeom>
            <a:noFill/>
            <a:ln w="28575" cap="flat" cmpd="sng">
              <a:solidFill>
                <a:srgbClr val="000000"/>
              </a:solidFill>
              <a:prstDash val="solid"/>
              <a:round/>
              <a:headEnd type="none" w="lg" len="lg"/>
              <a:tailEnd type="none" w="lg" len="lg"/>
            </a:ln>
          </p:spPr>
        </p:cxnSp>
        <p:cxnSp>
          <p:nvCxnSpPr>
            <p:cNvPr id="76" name="Shape 501"/>
            <p:cNvCxnSpPr/>
            <p:nvPr/>
          </p:nvCxnSpPr>
          <p:spPr>
            <a:xfrm rot="10800000" flipH="1">
              <a:off x="2952656" y="1663225"/>
              <a:ext cx="188967" cy="694140"/>
            </a:xfrm>
            <a:prstGeom prst="straightConnector1">
              <a:avLst/>
            </a:prstGeom>
            <a:noFill/>
            <a:ln w="28575" cap="flat" cmpd="sng">
              <a:solidFill>
                <a:srgbClr val="000000"/>
              </a:solidFill>
              <a:prstDash val="solid"/>
              <a:round/>
              <a:headEnd type="none" w="lg" len="lg"/>
              <a:tailEnd type="none" w="lg" len="lg"/>
            </a:ln>
          </p:spPr>
        </p:cxnSp>
        <p:cxnSp>
          <p:nvCxnSpPr>
            <p:cNvPr id="77" name="Shape 502"/>
            <p:cNvCxnSpPr/>
            <p:nvPr/>
          </p:nvCxnSpPr>
          <p:spPr>
            <a:xfrm>
              <a:off x="2952656" y="2357365"/>
              <a:ext cx="188967" cy="231325"/>
            </a:xfrm>
            <a:prstGeom prst="straightConnector1">
              <a:avLst/>
            </a:prstGeom>
            <a:noFill/>
            <a:ln w="28575" cap="flat" cmpd="sng">
              <a:solidFill>
                <a:srgbClr val="000000"/>
              </a:solidFill>
              <a:prstDash val="solid"/>
              <a:round/>
              <a:headEnd type="none" w="lg" len="lg"/>
              <a:tailEnd type="none" w="lg" len="lg"/>
            </a:ln>
          </p:spPr>
        </p:cxnSp>
        <p:sp>
          <p:nvSpPr>
            <p:cNvPr id="106" name="Shape 516"/>
            <p:cNvSpPr/>
            <p:nvPr/>
          </p:nvSpPr>
          <p:spPr>
            <a:xfrm>
              <a:off x="1385204" y="3163692"/>
              <a:ext cx="387540" cy="38692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07" name="Shape 517"/>
            <p:cNvSpPr/>
            <p:nvPr/>
          </p:nvSpPr>
          <p:spPr>
            <a:xfrm>
              <a:off x="1385204" y="3626229"/>
              <a:ext cx="387540" cy="38692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08" name="Shape 518"/>
            <p:cNvSpPr/>
            <p:nvPr/>
          </p:nvSpPr>
          <p:spPr>
            <a:xfrm>
              <a:off x="1385204" y="4088766"/>
              <a:ext cx="387540" cy="38692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09" name="Shape 519"/>
            <p:cNvSpPr/>
            <p:nvPr/>
          </p:nvSpPr>
          <p:spPr>
            <a:xfrm>
              <a:off x="1772744" y="3394961"/>
              <a:ext cx="387540" cy="38692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10" name="Shape 520"/>
            <p:cNvSpPr/>
            <p:nvPr/>
          </p:nvSpPr>
          <p:spPr>
            <a:xfrm>
              <a:off x="1772744" y="3857498"/>
              <a:ext cx="387540" cy="38692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11" name="Shape 521"/>
            <p:cNvCxnSpPr/>
            <p:nvPr/>
          </p:nvCxnSpPr>
          <p:spPr>
            <a:xfrm>
              <a:off x="1772744" y="3357152"/>
              <a:ext cx="56701" cy="94515"/>
            </a:xfrm>
            <a:prstGeom prst="straightConnector1">
              <a:avLst/>
            </a:prstGeom>
            <a:noFill/>
            <a:ln w="28575" cap="flat" cmpd="sng">
              <a:solidFill>
                <a:srgbClr val="000000"/>
              </a:solidFill>
              <a:prstDash val="solid"/>
              <a:round/>
              <a:headEnd type="none" w="lg" len="lg"/>
              <a:tailEnd type="none" w="lg" len="lg"/>
            </a:ln>
          </p:spPr>
        </p:cxnSp>
        <p:cxnSp>
          <p:nvCxnSpPr>
            <p:cNvPr id="112" name="Shape 522"/>
            <p:cNvCxnSpPr/>
            <p:nvPr/>
          </p:nvCxnSpPr>
          <p:spPr>
            <a:xfrm rot="10800000" flipH="1">
              <a:off x="1772744" y="3725174"/>
              <a:ext cx="56701" cy="94515"/>
            </a:xfrm>
            <a:prstGeom prst="straightConnector1">
              <a:avLst/>
            </a:prstGeom>
            <a:noFill/>
            <a:ln w="28575" cap="flat" cmpd="sng">
              <a:solidFill>
                <a:srgbClr val="000000"/>
              </a:solidFill>
              <a:prstDash val="solid"/>
              <a:round/>
              <a:headEnd type="none" w="lg" len="lg"/>
              <a:tailEnd type="none" w="lg" len="lg"/>
            </a:ln>
          </p:spPr>
        </p:cxnSp>
        <p:cxnSp>
          <p:nvCxnSpPr>
            <p:cNvPr id="113" name="Shape 523"/>
            <p:cNvCxnSpPr/>
            <p:nvPr/>
          </p:nvCxnSpPr>
          <p:spPr>
            <a:xfrm>
              <a:off x="1772744" y="3819689"/>
              <a:ext cx="56701" cy="94515"/>
            </a:xfrm>
            <a:prstGeom prst="straightConnector1">
              <a:avLst/>
            </a:prstGeom>
            <a:noFill/>
            <a:ln w="28575" cap="flat" cmpd="sng">
              <a:solidFill>
                <a:srgbClr val="000000"/>
              </a:solidFill>
              <a:prstDash val="solid"/>
              <a:round/>
              <a:headEnd type="none" w="lg" len="lg"/>
              <a:tailEnd type="none" w="lg" len="lg"/>
            </a:ln>
          </p:spPr>
        </p:cxnSp>
        <p:cxnSp>
          <p:nvCxnSpPr>
            <p:cNvPr id="114" name="Shape 524"/>
            <p:cNvCxnSpPr/>
            <p:nvPr/>
          </p:nvCxnSpPr>
          <p:spPr>
            <a:xfrm rot="10800000" flipH="1">
              <a:off x="1772744" y="4187711"/>
              <a:ext cx="56701" cy="94515"/>
            </a:xfrm>
            <a:prstGeom prst="straightConnector1">
              <a:avLst/>
            </a:prstGeom>
            <a:noFill/>
            <a:ln w="28575" cap="flat" cmpd="sng">
              <a:solidFill>
                <a:srgbClr val="000000"/>
              </a:solidFill>
              <a:prstDash val="solid"/>
              <a:round/>
              <a:headEnd type="none" w="lg" len="lg"/>
              <a:tailEnd type="none" w="lg" len="lg"/>
            </a:ln>
          </p:spPr>
        </p:cxnSp>
        <p:sp>
          <p:nvSpPr>
            <p:cNvPr id="115" name="Shape 525"/>
            <p:cNvSpPr/>
            <p:nvPr/>
          </p:nvSpPr>
          <p:spPr>
            <a:xfrm>
              <a:off x="2179239" y="3163692"/>
              <a:ext cx="387540" cy="38692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16" name="Shape 526"/>
            <p:cNvSpPr/>
            <p:nvPr/>
          </p:nvSpPr>
          <p:spPr>
            <a:xfrm>
              <a:off x="2179239" y="3626229"/>
              <a:ext cx="387540" cy="38692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17" name="Shape 527"/>
            <p:cNvSpPr/>
            <p:nvPr/>
          </p:nvSpPr>
          <p:spPr>
            <a:xfrm>
              <a:off x="2179239" y="4088766"/>
              <a:ext cx="387540" cy="38692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18" name="Shape 528"/>
            <p:cNvSpPr/>
            <p:nvPr/>
          </p:nvSpPr>
          <p:spPr>
            <a:xfrm>
              <a:off x="2566779" y="3394961"/>
              <a:ext cx="387540" cy="38692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19" name="Shape 529"/>
            <p:cNvSpPr/>
            <p:nvPr/>
          </p:nvSpPr>
          <p:spPr>
            <a:xfrm>
              <a:off x="2566779" y="3857498"/>
              <a:ext cx="387540" cy="38692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20" name="Shape 530"/>
            <p:cNvCxnSpPr/>
            <p:nvPr/>
          </p:nvCxnSpPr>
          <p:spPr>
            <a:xfrm>
              <a:off x="2566779" y="3357152"/>
              <a:ext cx="56701" cy="94515"/>
            </a:xfrm>
            <a:prstGeom prst="straightConnector1">
              <a:avLst/>
            </a:prstGeom>
            <a:noFill/>
            <a:ln w="28575" cap="flat" cmpd="sng">
              <a:solidFill>
                <a:srgbClr val="000000"/>
              </a:solidFill>
              <a:prstDash val="solid"/>
              <a:round/>
              <a:headEnd type="none" w="lg" len="lg"/>
              <a:tailEnd type="none" w="lg" len="lg"/>
            </a:ln>
          </p:spPr>
        </p:cxnSp>
        <p:cxnSp>
          <p:nvCxnSpPr>
            <p:cNvPr id="121" name="Shape 531"/>
            <p:cNvCxnSpPr/>
            <p:nvPr/>
          </p:nvCxnSpPr>
          <p:spPr>
            <a:xfrm rot="10800000" flipH="1">
              <a:off x="2566779" y="3725174"/>
              <a:ext cx="56701" cy="94515"/>
            </a:xfrm>
            <a:prstGeom prst="straightConnector1">
              <a:avLst/>
            </a:prstGeom>
            <a:noFill/>
            <a:ln w="28575" cap="flat" cmpd="sng">
              <a:solidFill>
                <a:srgbClr val="000000"/>
              </a:solidFill>
              <a:prstDash val="solid"/>
              <a:round/>
              <a:headEnd type="none" w="lg" len="lg"/>
              <a:tailEnd type="none" w="lg" len="lg"/>
            </a:ln>
          </p:spPr>
        </p:cxnSp>
        <p:cxnSp>
          <p:nvCxnSpPr>
            <p:cNvPr id="122" name="Shape 532"/>
            <p:cNvCxnSpPr/>
            <p:nvPr/>
          </p:nvCxnSpPr>
          <p:spPr>
            <a:xfrm>
              <a:off x="2566779" y="3819689"/>
              <a:ext cx="56701" cy="94515"/>
            </a:xfrm>
            <a:prstGeom prst="straightConnector1">
              <a:avLst/>
            </a:prstGeom>
            <a:noFill/>
            <a:ln w="28575" cap="flat" cmpd="sng">
              <a:solidFill>
                <a:srgbClr val="000000"/>
              </a:solidFill>
              <a:prstDash val="solid"/>
              <a:round/>
              <a:headEnd type="none" w="lg" len="lg"/>
              <a:tailEnd type="none" w="lg" len="lg"/>
            </a:ln>
          </p:spPr>
        </p:cxnSp>
        <p:cxnSp>
          <p:nvCxnSpPr>
            <p:cNvPr id="123" name="Shape 533"/>
            <p:cNvCxnSpPr/>
            <p:nvPr/>
          </p:nvCxnSpPr>
          <p:spPr>
            <a:xfrm rot="10800000" flipH="1">
              <a:off x="2566779" y="4187711"/>
              <a:ext cx="56701" cy="94515"/>
            </a:xfrm>
            <a:prstGeom prst="straightConnector1">
              <a:avLst/>
            </a:prstGeom>
            <a:noFill/>
            <a:ln w="28575" cap="flat" cmpd="sng">
              <a:solidFill>
                <a:srgbClr val="000000"/>
              </a:solidFill>
              <a:prstDash val="solid"/>
              <a:round/>
              <a:headEnd type="none" w="lg" len="lg"/>
              <a:tailEnd type="none" w="lg" len="lg"/>
            </a:ln>
          </p:spPr>
        </p:cxnSp>
        <p:cxnSp>
          <p:nvCxnSpPr>
            <p:cNvPr id="124" name="Shape 534"/>
            <p:cNvCxnSpPr/>
            <p:nvPr/>
          </p:nvCxnSpPr>
          <p:spPr>
            <a:xfrm rot="10800000" flipH="1">
              <a:off x="2160284" y="3493906"/>
              <a:ext cx="75766" cy="94515"/>
            </a:xfrm>
            <a:prstGeom prst="straightConnector1">
              <a:avLst/>
            </a:prstGeom>
            <a:noFill/>
            <a:ln w="28575" cap="flat" cmpd="sng">
              <a:solidFill>
                <a:srgbClr val="000000"/>
              </a:solidFill>
              <a:prstDash val="solid"/>
              <a:round/>
              <a:headEnd type="none" w="lg" len="lg"/>
              <a:tailEnd type="none" w="lg" len="lg"/>
            </a:ln>
          </p:spPr>
        </p:cxnSp>
        <p:cxnSp>
          <p:nvCxnSpPr>
            <p:cNvPr id="125" name="Shape 535"/>
            <p:cNvCxnSpPr/>
            <p:nvPr/>
          </p:nvCxnSpPr>
          <p:spPr>
            <a:xfrm rot="10800000">
              <a:off x="2160284" y="3588420"/>
              <a:ext cx="83490" cy="83357"/>
            </a:xfrm>
            <a:prstGeom prst="straightConnector1">
              <a:avLst/>
            </a:prstGeom>
            <a:noFill/>
            <a:ln w="28575" cap="flat" cmpd="sng">
              <a:solidFill>
                <a:srgbClr val="000000"/>
              </a:solidFill>
              <a:prstDash val="solid"/>
              <a:round/>
              <a:headEnd type="none" w="lg" len="lg"/>
              <a:tailEnd type="none" w="lg" len="lg"/>
            </a:ln>
          </p:spPr>
        </p:cxnSp>
        <p:cxnSp>
          <p:nvCxnSpPr>
            <p:cNvPr id="126" name="Shape 536"/>
            <p:cNvCxnSpPr/>
            <p:nvPr/>
          </p:nvCxnSpPr>
          <p:spPr>
            <a:xfrm rot="10800000" flipH="1">
              <a:off x="2160284" y="3962022"/>
              <a:ext cx="75766" cy="94515"/>
            </a:xfrm>
            <a:prstGeom prst="straightConnector1">
              <a:avLst/>
            </a:prstGeom>
            <a:noFill/>
            <a:ln w="28575" cap="flat" cmpd="sng">
              <a:solidFill>
                <a:srgbClr val="000000"/>
              </a:solidFill>
              <a:prstDash val="solid"/>
              <a:round/>
              <a:headEnd type="none" w="lg" len="lg"/>
              <a:tailEnd type="none" w="lg" len="lg"/>
            </a:ln>
          </p:spPr>
        </p:cxnSp>
        <p:cxnSp>
          <p:nvCxnSpPr>
            <p:cNvPr id="127" name="Shape 537"/>
            <p:cNvCxnSpPr/>
            <p:nvPr/>
          </p:nvCxnSpPr>
          <p:spPr>
            <a:xfrm rot="10800000">
              <a:off x="2160284" y="4056537"/>
              <a:ext cx="83490" cy="83357"/>
            </a:xfrm>
            <a:prstGeom prst="straightConnector1">
              <a:avLst/>
            </a:prstGeom>
            <a:noFill/>
            <a:ln w="28575" cap="flat" cmpd="sng">
              <a:solidFill>
                <a:srgbClr val="000000"/>
              </a:solidFill>
              <a:prstDash val="solid"/>
              <a:round/>
              <a:headEnd type="none" w="lg" len="lg"/>
              <a:tailEnd type="none" w="lg" len="lg"/>
            </a:ln>
          </p:spPr>
        </p:cxnSp>
        <p:sp>
          <p:nvSpPr>
            <p:cNvPr id="128" name="Shape 538"/>
            <p:cNvSpPr/>
            <p:nvPr/>
          </p:nvSpPr>
          <p:spPr>
            <a:xfrm>
              <a:off x="3143432" y="3163692"/>
              <a:ext cx="387540" cy="38692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29" name="Shape 539"/>
            <p:cNvSpPr/>
            <p:nvPr/>
          </p:nvSpPr>
          <p:spPr>
            <a:xfrm>
              <a:off x="3143432" y="3626229"/>
              <a:ext cx="387540" cy="38692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30" name="Shape 540"/>
            <p:cNvSpPr/>
            <p:nvPr/>
          </p:nvSpPr>
          <p:spPr>
            <a:xfrm>
              <a:off x="3143432" y="4088766"/>
              <a:ext cx="387540" cy="38692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31" name="Shape 541"/>
            <p:cNvCxnSpPr/>
            <p:nvPr/>
          </p:nvCxnSpPr>
          <p:spPr>
            <a:xfrm rot="10800000" flipH="1">
              <a:off x="2954319" y="3357220"/>
              <a:ext cx="189168" cy="231200"/>
            </a:xfrm>
            <a:prstGeom prst="straightConnector1">
              <a:avLst/>
            </a:prstGeom>
            <a:noFill/>
            <a:ln w="28575" cap="flat" cmpd="sng">
              <a:solidFill>
                <a:srgbClr val="000000"/>
              </a:solidFill>
              <a:prstDash val="solid"/>
              <a:round/>
              <a:headEnd type="none" w="lg" len="lg"/>
              <a:tailEnd type="none" w="lg" len="lg"/>
            </a:ln>
          </p:spPr>
        </p:cxnSp>
        <p:cxnSp>
          <p:nvCxnSpPr>
            <p:cNvPr id="132" name="Shape 542"/>
            <p:cNvCxnSpPr/>
            <p:nvPr/>
          </p:nvCxnSpPr>
          <p:spPr>
            <a:xfrm>
              <a:off x="2954319" y="3588420"/>
              <a:ext cx="189168" cy="231200"/>
            </a:xfrm>
            <a:prstGeom prst="straightConnector1">
              <a:avLst/>
            </a:prstGeom>
            <a:noFill/>
            <a:ln w="28575" cap="flat" cmpd="sng">
              <a:solidFill>
                <a:srgbClr val="000000"/>
              </a:solidFill>
              <a:prstDash val="solid"/>
              <a:round/>
              <a:headEnd type="none" w="lg" len="lg"/>
              <a:tailEnd type="none" w="lg" len="lg"/>
            </a:ln>
          </p:spPr>
        </p:cxnSp>
        <p:cxnSp>
          <p:nvCxnSpPr>
            <p:cNvPr id="133" name="Shape 543"/>
            <p:cNvCxnSpPr/>
            <p:nvPr/>
          </p:nvCxnSpPr>
          <p:spPr>
            <a:xfrm>
              <a:off x="2954319" y="3588420"/>
              <a:ext cx="189168" cy="693765"/>
            </a:xfrm>
            <a:prstGeom prst="straightConnector1">
              <a:avLst/>
            </a:prstGeom>
            <a:noFill/>
            <a:ln w="28575" cap="flat" cmpd="sng">
              <a:solidFill>
                <a:srgbClr val="000000"/>
              </a:solidFill>
              <a:prstDash val="solid"/>
              <a:round/>
              <a:headEnd type="none" w="lg" len="lg"/>
              <a:tailEnd type="none" w="lg" len="lg"/>
            </a:ln>
          </p:spPr>
        </p:cxnSp>
        <p:cxnSp>
          <p:nvCxnSpPr>
            <p:cNvPr id="134" name="Shape 544"/>
            <p:cNvCxnSpPr/>
            <p:nvPr/>
          </p:nvCxnSpPr>
          <p:spPr>
            <a:xfrm rot="10800000" flipH="1">
              <a:off x="2954319" y="3819757"/>
              <a:ext cx="189168" cy="231200"/>
            </a:xfrm>
            <a:prstGeom prst="straightConnector1">
              <a:avLst/>
            </a:prstGeom>
            <a:noFill/>
            <a:ln w="28575" cap="flat" cmpd="sng">
              <a:solidFill>
                <a:srgbClr val="000000"/>
              </a:solidFill>
              <a:prstDash val="solid"/>
              <a:round/>
              <a:headEnd type="none" w="lg" len="lg"/>
              <a:tailEnd type="none" w="lg" len="lg"/>
            </a:ln>
          </p:spPr>
        </p:cxnSp>
        <p:cxnSp>
          <p:nvCxnSpPr>
            <p:cNvPr id="135" name="Shape 545"/>
            <p:cNvCxnSpPr/>
            <p:nvPr/>
          </p:nvCxnSpPr>
          <p:spPr>
            <a:xfrm rot="10800000" flipH="1">
              <a:off x="2954319" y="3357193"/>
              <a:ext cx="189168" cy="693765"/>
            </a:xfrm>
            <a:prstGeom prst="straightConnector1">
              <a:avLst/>
            </a:prstGeom>
            <a:noFill/>
            <a:ln w="28575" cap="flat" cmpd="sng">
              <a:solidFill>
                <a:srgbClr val="000000"/>
              </a:solidFill>
              <a:prstDash val="solid"/>
              <a:round/>
              <a:headEnd type="none" w="lg" len="lg"/>
              <a:tailEnd type="none" w="lg" len="lg"/>
            </a:ln>
          </p:spPr>
        </p:cxnSp>
        <p:cxnSp>
          <p:nvCxnSpPr>
            <p:cNvPr id="136" name="Shape 546"/>
            <p:cNvCxnSpPr/>
            <p:nvPr/>
          </p:nvCxnSpPr>
          <p:spPr>
            <a:xfrm>
              <a:off x="2954319" y="4050958"/>
              <a:ext cx="189168" cy="231200"/>
            </a:xfrm>
            <a:prstGeom prst="straightConnector1">
              <a:avLst/>
            </a:prstGeom>
            <a:noFill/>
            <a:ln w="28575" cap="flat" cmpd="sng">
              <a:solidFill>
                <a:srgbClr val="000000"/>
              </a:solidFill>
              <a:prstDash val="solid"/>
              <a:round/>
              <a:headEnd type="none" w="lg" len="lg"/>
              <a:tailEnd type="none" w="lg" len="lg"/>
            </a:ln>
          </p:spPr>
        </p:cxnSp>
      </p:grpSp>
      <p:sp>
        <p:nvSpPr>
          <p:cNvPr id="206" name="Shape 516"/>
          <p:cNvSpPr/>
          <p:nvPr/>
        </p:nvSpPr>
        <p:spPr>
          <a:xfrm>
            <a:off x="4504860" y="2155680"/>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07" name="Shape 517"/>
          <p:cNvSpPr/>
          <p:nvPr/>
        </p:nvSpPr>
        <p:spPr>
          <a:xfrm>
            <a:off x="4504860" y="2700542"/>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08" name="Shape 518"/>
          <p:cNvSpPr/>
          <p:nvPr/>
        </p:nvSpPr>
        <p:spPr>
          <a:xfrm>
            <a:off x="4504860" y="3245405"/>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09" name="Shape 519"/>
          <p:cNvSpPr/>
          <p:nvPr/>
        </p:nvSpPr>
        <p:spPr>
          <a:xfrm>
            <a:off x="4960646" y="2428111"/>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0" name="Shape 520"/>
          <p:cNvSpPr/>
          <p:nvPr/>
        </p:nvSpPr>
        <p:spPr>
          <a:xfrm>
            <a:off x="4960646" y="2972974"/>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11" name="Shape 521"/>
          <p:cNvCxnSpPr/>
          <p:nvPr/>
        </p:nvCxnSpPr>
        <p:spPr>
          <a:xfrm>
            <a:off x="4960646" y="2383573"/>
            <a:ext cx="66686" cy="111337"/>
          </a:xfrm>
          <a:prstGeom prst="straightConnector1">
            <a:avLst/>
          </a:prstGeom>
          <a:noFill/>
          <a:ln w="28575" cap="flat" cmpd="sng">
            <a:solidFill>
              <a:srgbClr val="000000"/>
            </a:solidFill>
            <a:prstDash val="solid"/>
            <a:round/>
            <a:headEnd type="none" w="lg" len="lg"/>
            <a:tailEnd type="none" w="lg" len="lg"/>
          </a:ln>
        </p:spPr>
      </p:cxnSp>
      <p:cxnSp>
        <p:nvCxnSpPr>
          <p:cNvPr id="212" name="Shape 522"/>
          <p:cNvCxnSpPr/>
          <p:nvPr/>
        </p:nvCxnSpPr>
        <p:spPr>
          <a:xfrm rot="10800000" flipH="1">
            <a:off x="4960646" y="2817098"/>
            <a:ext cx="66686" cy="111337"/>
          </a:xfrm>
          <a:prstGeom prst="straightConnector1">
            <a:avLst/>
          </a:prstGeom>
          <a:noFill/>
          <a:ln w="28575" cap="flat" cmpd="sng">
            <a:solidFill>
              <a:srgbClr val="000000"/>
            </a:solidFill>
            <a:prstDash val="solid"/>
            <a:round/>
            <a:headEnd type="none" w="lg" len="lg"/>
            <a:tailEnd type="none" w="lg" len="lg"/>
          </a:ln>
        </p:spPr>
      </p:cxnSp>
      <p:cxnSp>
        <p:nvCxnSpPr>
          <p:cNvPr id="213" name="Shape 523"/>
          <p:cNvCxnSpPr/>
          <p:nvPr/>
        </p:nvCxnSpPr>
        <p:spPr>
          <a:xfrm>
            <a:off x="4960646" y="2928435"/>
            <a:ext cx="66686" cy="111337"/>
          </a:xfrm>
          <a:prstGeom prst="straightConnector1">
            <a:avLst/>
          </a:prstGeom>
          <a:noFill/>
          <a:ln w="28575" cap="flat" cmpd="sng">
            <a:solidFill>
              <a:srgbClr val="000000"/>
            </a:solidFill>
            <a:prstDash val="solid"/>
            <a:round/>
            <a:headEnd type="none" w="lg" len="lg"/>
            <a:tailEnd type="none" w="lg" len="lg"/>
          </a:ln>
        </p:spPr>
      </p:cxnSp>
      <p:cxnSp>
        <p:nvCxnSpPr>
          <p:cNvPr id="214" name="Shape 524"/>
          <p:cNvCxnSpPr/>
          <p:nvPr/>
        </p:nvCxnSpPr>
        <p:spPr>
          <a:xfrm rot="10800000" flipH="1">
            <a:off x="4960646" y="3361961"/>
            <a:ext cx="66686" cy="111337"/>
          </a:xfrm>
          <a:prstGeom prst="straightConnector1">
            <a:avLst/>
          </a:prstGeom>
          <a:noFill/>
          <a:ln w="28575" cap="flat" cmpd="sng">
            <a:solidFill>
              <a:srgbClr val="000000"/>
            </a:solidFill>
            <a:prstDash val="solid"/>
            <a:round/>
            <a:headEnd type="none" w="lg" len="lg"/>
            <a:tailEnd type="none" w="lg" len="lg"/>
          </a:ln>
        </p:spPr>
      </p:cxnSp>
      <p:sp>
        <p:nvSpPr>
          <p:cNvPr id="215" name="Shape 525"/>
          <p:cNvSpPr/>
          <p:nvPr/>
        </p:nvSpPr>
        <p:spPr>
          <a:xfrm>
            <a:off x="5438726" y="2155680"/>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6" name="Shape 526"/>
          <p:cNvSpPr/>
          <p:nvPr/>
        </p:nvSpPr>
        <p:spPr>
          <a:xfrm>
            <a:off x="5438726" y="2700542"/>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7" name="Shape 527"/>
          <p:cNvSpPr/>
          <p:nvPr/>
        </p:nvSpPr>
        <p:spPr>
          <a:xfrm>
            <a:off x="5438726" y="3245405"/>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8" name="Shape 528"/>
          <p:cNvSpPr/>
          <p:nvPr/>
        </p:nvSpPr>
        <p:spPr>
          <a:xfrm>
            <a:off x="6108295" y="1587637"/>
            <a:ext cx="455786" cy="455786"/>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19" name="Shape 529"/>
          <p:cNvSpPr/>
          <p:nvPr/>
        </p:nvSpPr>
        <p:spPr>
          <a:xfrm>
            <a:off x="6108295" y="2132500"/>
            <a:ext cx="455786" cy="455786"/>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20" name="Shape 530"/>
          <p:cNvCxnSpPr/>
          <p:nvPr/>
        </p:nvCxnSpPr>
        <p:spPr>
          <a:xfrm flipV="1">
            <a:off x="5894513" y="1976676"/>
            <a:ext cx="280531" cy="406897"/>
          </a:xfrm>
          <a:prstGeom prst="straightConnector1">
            <a:avLst/>
          </a:prstGeom>
          <a:noFill/>
          <a:ln w="28575" cap="flat" cmpd="sng">
            <a:solidFill>
              <a:srgbClr val="000000"/>
            </a:solidFill>
            <a:prstDash val="solid"/>
            <a:round/>
            <a:headEnd type="none" w="lg" len="lg"/>
            <a:tailEnd type="none" w="lg" len="lg"/>
          </a:ln>
        </p:spPr>
      </p:cxnSp>
      <p:cxnSp>
        <p:nvCxnSpPr>
          <p:cNvPr id="221" name="Shape 531"/>
          <p:cNvCxnSpPr/>
          <p:nvPr/>
        </p:nvCxnSpPr>
        <p:spPr>
          <a:xfrm flipV="1">
            <a:off x="5894513" y="1976676"/>
            <a:ext cx="280531" cy="951760"/>
          </a:xfrm>
          <a:prstGeom prst="straightConnector1">
            <a:avLst/>
          </a:prstGeom>
          <a:noFill/>
          <a:ln w="28575" cap="flat" cmpd="sng">
            <a:solidFill>
              <a:srgbClr val="000000"/>
            </a:solidFill>
            <a:prstDash val="solid"/>
            <a:round/>
            <a:headEnd type="none" w="lg" len="lg"/>
            <a:tailEnd type="none" w="lg" len="lg"/>
          </a:ln>
        </p:spPr>
      </p:cxnSp>
      <p:cxnSp>
        <p:nvCxnSpPr>
          <p:cNvPr id="222" name="Shape 532"/>
          <p:cNvCxnSpPr/>
          <p:nvPr/>
        </p:nvCxnSpPr>
        <p:spPr>
          <a:xfrm flipV="1">
            <a:off x="5894513" y="2521538"/>
            <a:ext cx="280531" cy="406897"/>
          </a:xfrm>
          <a:prstGeom prst="straightConnector1">
            <a:avLst/>
          </a:prstGeom>
          <a:noFill/>
          <a:ln w="28575" cap="flat" cmpd="sng">
            <a:solidFill>
              <a:srgbClr val="000000"/>
            </a:solidFill>
            <a:prstDash val="solid"/>
            <a:round/>
            <a:headEnd type="none" w="lg" len="lg"/>
            <a:tailEnd type="none" w="lg" len="lg"/>
          </a:ln>
        </p:spPr>
      </p:cxnSp>
      <p:cxnSp>
        <p:nvCxnSpPr>
          <p:cNvPr id="223" name="Shape 534"/>
          <p:cNvCxnSpPr/>
          <p:nvPr/>
        </p:nvCxnSpPr>
        <p:spPr>
          <a:xfrm rot="10800000" flipH="1">
            <a:off x="5416433" y="2544667"/>
            <a:ext cx="89108" cy="111337"/>
          </a:xfrm>
          <a:prstGeom prst="straightConnector1">
            <a:avLst/>
          </a:prstGeom>
          <a:noFill/>
          <a:ln w="28575" cap="flat" cmpd="sng">
            <a:solidFill>
              <a:srgbClr val="000000"/>
            </a:solidFill>
            <a:prstDash val="solid"/>
            <a:round/>
            <a:headEnd type="none" w="lg" len="lg"/>
            <a:tailEnd type="none" w="lg" len="lg"/>
          </a:ln>
        </p:spPr>
      </p:cxnSp>
      <p:cxnSp>
        <p:nvCxnSpPr>
          <p:cNvPr id="224" name="Shape 535"/>
          <p:cNvCxnSpPr/>
          <p:nvPr/>
        </p:nvCxnSpPr>
        <p:spPr>
          <a:xfrm rot="10800000">
            <a:off x="5416433" y="2656004"/>
            <a:ext cx="98193" cy="98193"/>
          </a:xfrm>
          <a:prstGeom prst="straightConnector1">
            <a:avLst/>
          </a:prstGeom>
          <a:noFill/>
          <a:ln w="28575" cap="flat" cmpd="sng">
            <a:solidFill>
              <a:srgbClr val="000000"/>
            </a:solidFill>
            <a:prstDash val="solid"/>
            <a:round/>
            <a:headEnd type="none" w="lg" len="lg"/>
            <a:tailEnd type="none" w="lg" len="lg"/>
          </a:ln>
        </p:spPr>
      </p:cxnSp>
      <p:cxnSp>
        <p:nvCxnSpPr>
          <p:cNvPr id="225" name="Shape 536"/>
          <p:cNvCxnSpPr/>
          <p:nvPr/>
        </p:nvCxnSpPr>
        <p:spPr>
          <a:xfrm rot="10800000" flipH="1">
            <a:off x="5416433" y="3096102"/>
            <a:ext cx="89108" cy="111337"/>
          </a:xfrm>
          <a:prstGeom prst="straightConnector1">
            <a:avLst/>
          </a:prstGeom>
          <a:noFill/>
          <a:ln w="28575" cap="flat" cmpd="sng">
            <a:solidFill>
              <a:srgbClr val="000000"/>
            </a:solidFill>
            <a:prstDash val="solid"/>
            <a:round/>
            <a:headEnd type="none" w="lg" len="lg"/>
            <a:tailEnd type="none" w="lg" len="lg"/>
          </a:ln>
        </p:spPr>
      </p:cxnSp>
      <p:cxnSp>
        <p:nvCxnSpPr>
          <p:cNvPr id="226" name="Shape 537"/>
          <p:cNvCxnSpPr/>
          <p:nvPr/>
        </p:nvCxnSpPr>
        <p:spPr>
          <a:xfrm rot="10800000">
            <a:off x="5416433" y="3207439"/>
            <a:ext cx="98193" cy="98193"/>
          </a:xfrm>
          <a:prstGeom prst="straightConnector1">
            <a:avLst/>
          </a:prstGeom>
          <a:noFill/>
          <a:ln w="28575" cap="flat" cmpd="sng">
            <a:solidFill>
              <a:srgbClr val="000000"/>
            </a:solidFill>
            <a:prstDash val="solid"/>
            <a:round/>
            <a:headEnd type="none" w="lg" len="lg"/>
            <a:tailEnd type="none" w="lg" len="lg"/>
          </a:ln>
        </p:spPr>
      </p:cxnSp>
      <p:sp>
        <p:nvSpPr>
          <p:cNvPr id="227" name="Shape 538"/>
          <p:cNvSpPr/>
          <p:nvPr/>
        </p:nvSpPr>
        <p:spPr>
          <a:xfrm>
            <a:off x="6786498" y="1315206"/>
            <a:ext cx="455786" cy="455786"/>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8" name="Shape 539"/>
          <p:cNvSpPr/>
          <p:nvPr/>
        </p:nvSpPr>
        <p:spPr>
          <a:xfrm>
            <a:off x="6786498" y="1860069"/>
            <a:ext cx="455786" cy="455786"/>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29" name="Shape 540"/>
          <p:cNvSpPr/>
          <p:nvPr/>
        </p:nvSpPr>
        <p:spPr>
          <a:xfrm>
            <a:off x="6786498" y="2404931"/>
            <a:ext cx="455786" cy="455786"/>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30" name="Shape 541"/>
          <p:cNvCxnSpPr/>
          <p:nvPr/>
        </p:nvCxnSpPr>
        <p:spPr>
          <a:xfrm rot="10800000" flipH="1">
            <a:off x="6564082" y="1543180"/>
            <a:ext cx="222481" cy="272351"/>
          </a:xfrm>
          <a:prstGeom prst="straightConnector1">
            <a:avLst/>
          </a:prstGeom>
          <a:noFill/>
          <a:ln w="28575" cap="flat" cmpd="sng">
            <a:solidFill>
              <a:srgbClr val="000000"/>
            </a:solidFill>
            <a:prstDash val="solid"/>
            <a:round/>
            <a:headEnd type="none" w="lg" len="lg"/>
            <a:tailEnd type="none" w="lg" len="lg"/>
          </a:ln>
        </p:spPr>
      </p:cxnSp>
      <p:cxnSp>
        <p:nvCxnSpPr>
          <p:cNvPr id="231" name="Shape 542"/>
          <p:cNvCxnSpPr/>
          <p:nvPr/>
        </p:nvCxnSpPr>
        <p:spPr>
          <a:xfrm>
            <a:off x="6564082" y="1815530"/>
            <a:ext cx="222481" cy="272351"/>
          </a:xfrm>
          <a:prstGeom prst="straightConnector1">
            <a:avLst/>
          </a:prstGeom>
          <a:noFill/>
          <a:ln w="28575" cap="flat" cmpd="sng">
            <a:solidFill>
              <a:srgbClr val="000000"/>
            </a:solidFill>
            <a:prstDash val="solid"/>
            <a:round/>
            <a:headEnd type="none" w="lg" len="lg"/>
            <a:tailEnd type="none" w="lg" len="lg"/>
          </a:ln>
        </p:spPr>
      </p:cxnSp>
      <p:cxnSp>
        <p:nvCxnSpPr>
          <p:cNvPr id="232" name="Shape 543"/>
          <p:cNvCxnSpPr/>
          <p:nvPr/>
        </p:nvCxnSpPr>
        <p:spPr>
          <a:xfrm>
            <a:off x="6564082" y="1815530"/>
            <a:ext cx="222481" cy="817246"/>
          </a:xfrm>
          <a:prstGeom prst="straightConnector1">
            <a:avLst/>
          </a:prstGeom>
          <a:noFill/>
          <a:ln w="28575" cap="flat" cmpd="sng">
            <a:solidFill>
              <a:srgbClr val="000000"/>
            </a:solidFill>
            <a:prstDash val="solid"/>
            <a:round/>
            <a:headEnd type="none" w="lg" len="lg"/>
            <a:tailEnd type="none" w="lg" len="lg"/>
          </a:ln>
        </p:spPr>
      </p:cxnSp>
      <p:cxnSp>
        <p:nvCxnSpPr>
          <p:cNvPr id="233" name="Shape 544"/>
          <p:cNvCxnSpPr/>
          <p:nvPr/>
        </p:nvCxnSpPr>
        <p:spPr>
          <a:xfrm rot="10800000" flipH="1">
            <a:off x="6564082" y="2088042"/>
            <a:ext cx="222481" cy="272351"/>
          </a:xfrm>
          <a:prstGeom prst="straightConnector1">
            <a:avLst/>
          </a:prstGeom>
          <a:noFill/>
          <a:ln w="28575" cap="flat" cmpd="sng">
            <a:solidFill>
              <a:srgbClr val="000000"/>
            </a:solidFill>
            <a:prstDash val="solid"/>
            <a:round/>
            <a:headEnd type="none" w="lg" len="lg"/>
            <a:tailEnd type="none" w="lg" len="lg"/>
          </a:ln>
        </p:spPr>
      </p:cxnSp>
      <p:cxnSp>
        <p:nvCxnSpPr>
          <p:cNvPr id="234" name="Shape 545"/>
          <p:cNvCxnSpPr/>
          <p:nvPr/>
        </p:nvCxnSpPr>
        <p:spPr>
          <a:xfrm rot="10800000" flipH="1">
            <a:off x="6564082" y="1543148"/>
            <a:ext cx="222481" cy="817246"/>
          </a:xfrm>
          <a:prstGeom prst="straightConnector1">
            <a:avLst/>
          </a:prstGeom>
          <a:noFill/>
          <a:ln w="28575" cap="flat" cmpd="sng">
            <a:solidFill>
              <a:srgbClr val="000000"/>
            </a:solidFill>
            <a:prstDash val="solid"/>
            <a:round/>
            <a:headEnd type="none" w="lg" len="lg"/>
            <a:tailEnd type="none" w="lg" len="lg"/>
          </a:ln>
        </p:spPr>
      </p:cxnSp>
      <p:cxnSp>
        <p:nvCxnSpPr>
          <p:cNvPr id="235" name="Shape 546"/>
          <p:cNvCxnSpPr/>
          <p:nvPr/>
        </p:nvCxnSpPr>
        <p:spPr>
          <a:xfrm>
            <a:off x="6564082" y="2360393"/>
            <a:ext cx="222481" cy="272351"/>
          </a:xfrm>
          <a:prstGeom prst="straightConnector1">
            <a:avLst/>
          </a:prstGeom>
          <a:noFill/>
          <a:ln w="28575" cap="flat" cmpd="sng">
            <a:solidFill>
              <a:srgbClr val="000000"/>
            </a:solidFill>
            <a:prstDash val="solid"/>
            <a:round/>
            <a:headEnd type="none" w="lg" len="lg"/>
            <a:tailEnd type="none" w="lg" len="lg"/>
          </a:ln>
        </p:spPr>
      </p:cxnSp>
      <p:sp>
        <p:nvSpPr>
          <p:cNvPr id="242" name="Shape 484"/>
          <p:cNvSpPr/>
          <p:nvPr/>
        </p:nvSpPr>
        <p:spPr>
          <a:xfrm>
            <a:off x="6116929" y="3202606"/>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43" name="Shape 485"/>
          <p:cNvSpPr/>
          <p:nvPr/>
        </p:nvSpPr>
        <p:spPr>
          <a:xfrm>
            <a:off x="6116929" y="3747468"/>
            <a:ext cx="455786" cy="455786"/>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44" name="Shape 487"/>
          <p:cNvCxnSpPr/>
          <p:nvPr/>
        </p:nvCxnSpPr>
        <p:spPr>
          <a:xfrm flipV="1">
            <a:off x="5894513" y="3269354"/>
            <a:ext cx="289165" cy="203944"/>
          </a:xfrm>
          <a:prstGeom prst="straightConnector1">
            <a:avLst/>
          </a:prstGeom>
          <a:noFill/>
          <a:ln w="28575" cap="flat" cmpd="sng">
            <a:solidFill>
              <a:srgbClr val="000000"/>
            </a:solidFill>
            <a:prstDash val="solid"/>
            <a:round/>
            <a:headEnd type="none" w="lg" len="lg"/>
            <a:tailEnd type="none" w="lg" len="lg"/>
          </a:ln>
        </p:spPr>
      </p:cxnSp>
      <p:cxnSp>
        <p:nvCxnSpPr>
          <p:cNvPr id="245" name="Shape 488"/>
          <p:cNvCxnSpPr/>
          <p:nvPr/>
        </p:nvCxnSpPr>
        <p:spPr>
          <a:xfrm>
            <a:off x="5894513" y="2928435"/>
            <a:ext cx="289165" cy="340918"/>
          </a:xfrm>
          <a:prstGeom prst="straightConnector1">
            <a:avLst/>
          </a:prstGeom>
          <a:noFill/>
          <a:ln w="28575" cap="flat" cmpd="sng">
            <a:solidFill>
              <a:srgbClr val="000000"/>
            </a:solidFill>
            <a:prstDash val="solid"/>
            <a:round/>
            <a:headEnd type="none" w="lg" len="lg"/>
            <a:tailEnd type="none" w="lg" len="lg"/>
          </a:ln>
        </p:spPr>
      </p:cxnSp>
      <p:cxnSp>
        <p:nvCxnSpPr>
          <p:cNvPr id="246" name="Shape 489"/>
          <p:cNvCxnSpPr/>
          <p:nvPr/>
        </p:nvCxnSpPr>
        <p:spPr>
          <a:xfrm>
            <a:off x="5894513" y="3473298"/>
            <a:ext cx="289165" cy="340918"/>
          </a:xfrm>
          <a:prstGeom prst="straightConnector1">
            <a:avLst/>
          </a:prstGeom>
          <a:noFill/>
          <a:ln w="28575" cap="flat" cmpd="sng">
            <a:solidFill>
              <a:srgbClr val="000000"/>
            </a:solidFill>
            <a:prstDash val="solid"/>
            <a:round/>
            <a:headEnd type="none" w="lg" len="lg"/>
            <a:tailEnd type="none" w="lg" len="lg"/>
          </a:ln>
        </p:spPr>
      </p:cxnSp>
      <p:sp>
        <p:nvSpPr>
          <p:cNvPr id="247" name="Shape 494"/>
          <p:cNvSpPr/>
          <p:nvPr/>
        </p:nvSpPr>
        <p:spPr>
          <a:xfrm>
            <a:off x="6795132" y="2930174"/>
            <a:ext cx="455786" cy="455786"/>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48" name="Shape 495"/>
          <p:cNvSpPr/>
          <p:nvPr/>
        </p:nvSpPr>
        <p:spPr>
          <a:xfrm>
            <a:off x="6795132" y="3475037"/>
            <a:ext cx="455786" cy="455786"/>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249" name="Shape 496"/>
          <p:cNvSpPr/>
          <p:nvPr/>
        </p:nvSpPr>
        <p:spPr>
          <a:xfrm>
            <a:off x="6795132" y="4019900"/>
            <a:ext cx="455786" cy="455786"/>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250" name="Shape 497"/>
          <p:cNvCxnSpPr/>
          <p:nvPr/>
        </p:nvCxnSpPr>
        <p:spPr>
          <a:xfrm rot="10800000" flipH="1">
            <a:off x="6572716" y="3158148"/>
            <a:ext cx="222481" cy="272351"/>
          </a:xfrm>
          <a:prstGeom prst="straightConnector1">
            <a:avLst/>
          </a:prstGeom>
          <a:noFill/>
          <a:ln w="28575" cap="flat" cmpd="sng">
            <a:solidFill>
              <a:srgbClr val="000000"/>
            </a:solidFill>
            <a:prstDash val="solid"/>
            <a:round/>
            <a:headEnd type="none" w="lg" len="lg"/>
            <a:tailEnd type="none" w="lg" len="lg"/>
          </a:ln>
        </p:spPr>
      </p:cxnSp>
      <p:cxnSp>
        <p:nvCxnSpPr>
          <p:cNvPr id="251" name="Shape 498"/>
          <p:cNvCxnSpPr/>
          <p:nvPr/>
        </p:nvCxnSpPr>
        <p:spPr>
          <a:xfrm>
            <a:off x="6572716" y="3430499"/>
            <a:ext cx="222481" cy="272351"/>
          </a:xfrm>
          <a:prstGeom prst="straightConnector1">
            <a:avLst/>
          </a:prstGeom>
          <a:noFill/>
          <a:ln w="28575" cap="flat" cmpd="sng">
            <a:solidFill>
              <a:srgbClr val="000000"/>
            </a:solidFill>
            <a:prstDash val="solid"/>
            <a:round/>
            <a:headEnd type="none" w="lg" len="lg"/>
            <a:tailEnd type="none" w="lg" len="lg"/>
          </a:ln>
        </p:spPr>
      </p:cxnSp>
      <p:cxnSp>
        <p:nvCxnSpPr>
          <p:cNvPr id="252" name="Shape 499"/>
          <p:cNvCxnSpPr/>
          <p:nvPr/>
        </p:nvCxnSpPr>
        <p:spPr>
          <a:xfrm>
            <a:off x="6572716" y="3430499"/>
            <a:ext cx="222481" cy="817246"/>
          </a:xfrm>
          <a:prstGeom prst="straightConnector1">
            <a:avLst/>
          </a:prstGeom>
          <a:noFill/>
          <a:ln w="28575" cap="flat" cmpd="sng">
            <a:solidFill>
              <a:srgbClr val="000000"/>
            </a:solidFill>
            <a:prstDash val="solid"/>
            <a:round/>
            <a:headEnd type="none" w="lg" len="lg"/>
            <a:tailEnd type="none" w="lg" len="lg"/>
          </a:ln>
        </p:spPr>
      </p:cxnSp>
      <p:cxnSp>
        <p:nvCxnSpPr>
          <p:cNvPr id="253" name="Shape 500"/>
          <p:cNvCxnSpPr/>
          <p:nvPr/>
        </p:nvCxnSpPr>
        <p:spPr>
          <a:xfrm rot="10800000" flipH="1">
            <a:off x="6572716" y="3703011"/>
            <a:ext cx="222481" cy="272351"/>
          </a:xfrm>
          <a:prstGeom prst="straightConnector1">
            <a:avLst/>
          </a:prstGeom>
          <a:noFill/>
          <a:ln w="28575" cap="flat" cmpd="sng">
            <a:solidFill>
              <a:srgbClr val="000000"/>
            </a:solidFill>
            <a:prstDash val="solid"/>
            <a:round/>
            <a:headEnd type="none" w="lg" len="lg"/>
            <a:tailEnd type="none" w="lg" len="lg"/>
          </a:ln>
        </p:spPr>
      </p:cxnSp>
      <p:cxnSp>
        <p:nvCxnSpPr>
          <p:cNvPr id="254" name="Shape 501"/>
          <p:cNvCxnSpPr/>
          <p:nvPr/>
        </p:nvCxnSpPr>
        <p:spPr>
          <a:xfrm flipV="1">
            <a:off x="6572716" y="3158068"/>
            <a:ext cx="222417" cy="817294"/>
          </a:xfrm>
          <a:prstGeom prst="straightConnector1">
            <a:avLst/>
          </a:prstGeom>
          <a:noFill/>
          <a:ln w="28575" cap="flat" cmpd="sng">
            <a:solidFill>
              <a:srgbClr val="000000"/>
            </a:solidFill>
            <a:prstDash val="solid"/>
            <a:round/>
            <a:headEnd type="none" w="lg" len="lg"/>
            <a:tailEnd type="none" w="lg" len="lg"/>
          </a:ln>
        </p:spPr>
      </p:cxnSp>
      <p:cxnSp>
        <p:nvCxnSpPr>
          <p:cNvPr id="255" name="Shape 502"/>
          <p:cNvCxnSpPr/>
          <p:nvPr/>
        </p:nvCxnSpPr>
        <p:spPr>
          <a:xfrm>
            <a:off x="6572716" y="3975362"/>
            <a:ext cx="222481" cy="272351"/>
          </a:xfrm>
          <a:prstGeom prst="straightConnector1">
            <a:avLst/>
          </a:prstGeom>
          <a:noFill/>
          <a:ln w="28575" cap="flat" cmpd="sng">
            <a:solidFill>
              <a:srgbClr val="000000"/>
            </a:solidFill>
            <a:prstDash val="solid"/>
            <a:round/>
            <a:headEnd type="none" w="lg" len="lg"/>
            <a:tailEnd type="none" w="lg" len="lg"/>
          </a:ln>
        </p:spPr>
      </p:cxnSp>
      <p:cxnSp>
        <p:nvCxnSpPr>
          <p:cNvPr id="262" name="Shape 488"/>
          <p:cNvCxnSpPr/>
          <p:nvPr/>
        </p:nvCxnSpPr>
        <p:spPr>
          <a:xfrm>
            <a:off x="5894513" y="2928435"/>
            <a:ext cx="289165" cy="885781"/>
          </a:xfrm>
          <a:prstGeom prst="straightConnector1">
            <a:avLst/>
          </a:prstGeom>
          <a:noFill/>
          <a:ln w="28575" cap="flat" cmpd="sng">
            <a:solidFill>
              <a:srgbClr val="000000"/>
            </a:solidFill>
            <a:prstDash val="solid"/>
            <a:round/>
            <a:headEnd type="none" w="lg" len="lg"/>
            <a:tailEnd type="none" w="lg" len="lg"/>
          </a:ln>
        </p:spPr>
      </p:cxnSp>
      <p:cxnSp>
        <p:nvCxnSpPr>
          <p:cNvPr id="263" name="Shape 487"/>
          <p:cNvCxnSpPr/>
          <p:nvPr/>
        </p:nvCxnSpPr>
        <p:spPr>
          <a:xfrm>
            <a:off x="5894513" y="2383573"/>
            <a:ext cx="280531" cy="137965"/>
          </a:xfrm>
          <a:prstGeom prst="straightConnector1">
            <a:avLst/>
          </a:prstGeom>
          <a:noFill/>
          <a:ln w="28575" cap="flat" cmpd="sng">
            <a:solidFill>
              <a:srgbClr val="000000"/>
            </a:solidFill>
            <a:prstDash val="solid"/>
            <a:round/>
            <a:headEnd type="none" w="lg" len="lg"/>
            <a:tailEnd type="none" w="lg" len="lg"/>
          </a:ln>
        </p:spPr>
      </p:cxnSp>
      <p:cxnSp>
        <p:nvCxnSpPr>
          <p:cNvPr id="265" name="Shape 572"/>
          <p:cNvCxnSpPr/>
          <p:nvPr/>
        </p:nvCxnSpPr>
        <p:spPr>
          <a:xfrm>
            <a:off x="3658633" y="2915899"/>
            <a:ext cx="471600" cy="9300"/>
          </a:xfrm>
          <a:prstGeom prst="straightConnector1">
            <a:avLst/>
          </a:prstGeom>
          <a:noFill/>
          <a:ln w="28575" cap="flat" cmpd="sng">
            <a:solidFill>
              <a:srgbClr val="434343"/>
            </a:solidFill>
            <a:prstDash val="solid"/>
            <a:round/>
            <a:headEnd type="none" w="lg" len="lg"/>
            <a:tailEnd type="triangle" w="lg" len="lg"/>
          </a:ln>
        </p:spPr>
      </p:cxnSp>
      <p:cxnSp>
        <p:nvCxnSpPr>
          <p:cNvPr id="266" name="Shape 547"/>
          <p:cNvCxnSpPr>
            <a:stCxn id="227" idx="6"/>
            <a:endCxn id="269" idx="1"/>
          </p:cNvCxnSpPr>
          <p:nvPr/>
        </p:nvCxnSpPr>
        <p:spPr>
          <a:xfrm>
            <a:off x="7242284" y="1543099"/>
            <a:ext cx="256688" cy="0"/>
          </a:xfrm>
          <a:prstGeom prst="straightConnector1">
            <a:avLst/>
          </a:prstGeom>
          <a:noFill/>
          <a:ln w="19050" cap="flat" cmpd="sng">
            <a:solidFill>
              <a:srgbClr val="000000"/>
            </a:solidFill>
            <a:prstDash val="solid"/>
            <a:round/>
            <a:headEnd type="none" w="lg" len="lg"/>
            <a:tailEnd type="triangle" w="lg" len="lg"/>
          </a:ln>
        </p:spPr>
      </p:cxnSp>
      <p:cxnSp>
        <p:nvCxnSpPr>
          <p:cNvPr id="267" name="Shape 548"/>
          <p:cNvCxnSpPr>
            <a:stCxn id="228" idx="6"/>
            <a:endCxn id="270" idx="1"/>
          </p:cNvCxnSpPr>
          <p:nvPr/>
        </p:nvCxnSpPr>
        <p:spPr>
          <a:xfrm>
            <a:off x="7242284" y="2087962"/>
            <a:ext cx="250714" cy="852"/>
          </a:xfrm>
          <a:prstGeom prst="straightConnector1">
            <a:avLst/>
          </a:prstGeom>
          <a:noFill/>
          <a:ln w="19050" cap="flat" cmpd="sng">
            <a:solidFill>
              <a:srgbClr val="000000"/>
            </a:solidFill>
            <a:prstDash val="solid"/>
            <a:round/>
            <a:headEnd type="none" w="lg" len="lg"/>
            <a:tailEnd type="triangle" w="lg" len="lg"/>
          </a:ln>
        </p:spPr>
      </p:cxnSp>
      <p:cxnSp>
        <p:nvCxnSpPr>
          <p:cNvPr id="268" name="Shape 549"/>
          <p:cNvCxnSpPr>
            <a:stCxn id="229" idx="6"/>
            <a:endCxn id="271" idx="1"/>
          </p:cNvCxnSpPr>
          <p:nvPr/>
        </p:nvCxnSpPr>
        <p:spPr>
          <a:xfrm flipV="1">
            <a:off x="7242284" y="2628942"/>
            <a:ext cx="250714" cy="3882"/>
          </a:xfrm>
          <a:prstGeom prst="straightConnector1">
            <a:avLst/>
          </a:prstGeom>
          <a:noFill/>
          <a:ln w="19050" cap="flat" cmpd="sng">
            <a:solidFill>
              <a:srgbClr val="000000"/>
            </a:solidFill>
            <a:prstDash val="solid"/>
            <a:round/>
            <a:headEnd type="none" w="lg" len="lg"/>
            <a:tailEnd type="triangle" w="lg" len="lg"/>
          </a:ln>
        </p:spPr>
      </p:cxnSp>
      <p:sp>
        <p:nvSpPr>
          <p:cNvPr id="269" name="Shape 550"/>
          <p:cNvSpPr/>
          <p:nvPr/>
        </p:nvSpPr>
        <p:spPr>
          <a:xfrm>
            <a:off x="7498972" y="1369041"/>
            <a:ext cx="619432" cy="348115"/>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270" name="Shape 551"/>
          <p:cNvSpPr/>
          <p:nvPr/>
        </p:nvSpPr>
        <p:spPr>
          <a:xfrm>
            <a:off x="7492998" y="1914756"/>
            <a:ext cx="619432" cy="348115"/>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271" name="Shape 552"/>
          <p:cNvSpPr/>
          <p:nvPr/>
        </p:nvSpPr>
        <p:spPr>
          <a:xfrm>
            <a:off x="7492998" y="2454884"/>
            <a:ext cx="619432" cy="348115"/>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cxnSp>
        <p:nvCxnSpPr>
          <p:cNvPr id="298" name="Shape 547"/>
          <p:cNvCxnSpPr/>
          <p:nvPr/>
        </p:nvCxnSpPr>
        <p:spPr>
          <a:xfrm>
            <a:off x="7261407" y="3158585"/>
            <a:ext cx="256688" cy="0"/>
          </a:xfrm>
          <a:prstGeom prst="straightConnector1">
            <a:avLst/>
          </a:prstGeom>
          <a:noFill/>
          <a:ln w="19050" cap="flat" cmpd="sng">
            <a:solidFill>
              <a:srgbClr val="000000"/>
            </a:solidFill>
            <a:prstDash val="solid"/>
            <a:round/>
            <a:headEnd type="none" w="lg" len="lg"/>
            <a:tailEnd type="triangle" w="lg" len="lg"/>
          </a:ln>
        </p:spPr>
      </p:cxnSp>
      <p:cxnSp>
        <p:nvCxnSpPr>
          <p:cNvPr id="299" name="Shape 548"/>
          <p:cNvCxnSpPr/>
          <p:nvPr/>
        </p:nvCxnSpPr>
        <p:spPr>
          <a:xfrm>
            <a:off x="7261407" y="3703448"/>
            <a:ext cx="250714" cy="852"/>
          </a:xfrm>
          <a:prstGeom prst="straightConnector1">
            <a:avLst/>
          </a:prstGeom>
          <a:noFill/>
          <a:ln w="19050" cap="flat" cmpd="sng">
            <a:solidFill>
              <a:srgbClr val="000000"/>
            </a:solidFill>
            <a:prstDash val="solid"/>
            <a:round/>
            <a:headEnd type="none" w="lg" len="lg"/>
            <a:tailEnd type="triangle" w="lg" len="lg"/>
          </a:ln>
        </p:spPr>
      </p:cxnSp>
      <p:cxnSp>
        <p:nvCxnSpPr>
          <p:cNvPr id="300" name="Shape 549"/>
          <p:cNvCxnSpPr/>
          <p:nvPr/>
        </p:nvCxnSpPr>
        <p:spPr>
          <a:xfrm flipV="1">
            <a:off x="7261407" y="4244428"/>
            <a:ext cx="250714" cy="3882"/>
          </a:xfrm>
          <a:prstGeom prst="straightConnector1">
            <a:avLst/>
          </a:prstGeom>
          <a:noFill/>
          <a:ln w="19050" cap="flat" cmpd="sng">
            <a:solidFill>
              <a:srgbClr val="000000"/>
            </a:solidFill>
            <a:prstDash val="solid"/>
            <a:round/>
            <a:headEnd type="none" w="lg" len="lg"/>
            <a:tailEnd type="triangle" w="lg" len="lg"/>
          </a:ln>
        </p:spPr>
      </p:cxnSp>
      <p:sp>
        <p:nvSpPr>
          <p:cNvPr id="301" name="Shape 550"/>
          <p:cNvSpPr/>
          <p:nvPr/>
        </p:nvSpPr>
        <p:spPr>
          <a:xfrm>
            <a:off x="7518095" y="2984527"/>
            <a:ext cx="619432" cy="348115"/>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2" name="Shape 551"/>
          <p:cNvSpPr/>
          <p:nvPr/>
        </p:nvSpPr>
        <p:spPr>
          <a:xfrm>
            <a:off x="7512121" y="3530242"/>
            <a:ext cx="619432" cy="348115"/>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303" name="Shape 552"/>
          <p:cNvSpPr/>
          <p:nvPr/>
        </p:nvSpPr>
        <p:spPr>
          <a:xfrm>
            <a:off x="7512121" y="4070370"/>
            <a:ext cx="619432" cy="348115"/>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pic>
        <p:nvPicPr>
          <p:cNvPr id="306" name="Picture 305"/>
          <p:cNvPicPr>
            <a:picLocks noChangeAspect="1"/>
          </p:cNvPicPr>
          <p:nvPr/>
        </p:nvPicPr>
        <p:blipFill rotWithShape="1">
          <a:blip r:embed="rId3">
            <a:extLst>
              <a:ext uri="{28A0092B-C50C-407E-A947-70E740481C1C}">
                <a14:useLocalDpi xmlns:a14="http://schemas.microsoft.com/office/drawing/2010/main" val="0"/>
              </a:ext>
            </a:extLst>
          </a:blip>
          <a:srcRect l="32315" r="14000"/>
          <a:stretch/>
        </p:blipFill>
        <p:spPr>
          <a:xfrm>
            <a:off x="1690978" y="2281053"/>
            <a:ext cx="1544482" cy="13935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5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6"/>
                                        </p:tgtEl>
                                        <p:attrNameLst>
                                          <p:attrName>style.visibility</p:attrName>
                                        </p:attrNameLst>
                                      </p:cBhvr>
                                      <p:to>
                                        <p:strVal val="visible"/>
                                      </p:to>
                                    </p:set>
                                    <p:animEffect transition="in" filter="fade">
                                      <p:cBhvr>
                                        <p:cTn id="15" dur="500"/>
                                        <p:tgtEl>
                                          <p:spTgt spid="266"/>
                                        </p:tgtEl>
                                      </p:cBhvr>
                                    </p:animEffect>
                                  </p:childTnLst>
                                </p:cTn>
                              </p:par>
                              <p:par>
                                <p:cTn id="16" presetID="10" presetClass="entr" presetSubtype="0" fill="hold" nodeType="withEffect">
                                  <p:stCondLst>
                                    <p:cond delay="0"/>
                                  </p:stCondLst>
                                  <p:childTnLst>
                                    <p:set>
                                      <p:cBhvr>
                                        <p:cTn id="17" dur="1" fill="hold">
                                          <p:stCondLst>
                                            <p:cond delay="0"/>
                                          </p:stCondLst>
                                        </p:cTn>
                                        <p:tgtEl>
                                          <p:spTgt spid="267"/>
                                        </p:tgtEl>
                                        <p:attrNameLst>
                                          <p:attrName>style.visibility</p:attrName>
                                        </p:attrNameLst>
                                      </p:cBhvr>
                                      <p:to>
                                        <p:strVal val="visible"/>
                                      </p:to>
                                    </p:set>
                                    <p:animEffect transition="in" filter="fade">
                                      <p:cBhvr>
                                        <p:cTn id="18" dur="500"/>
                                        <p:tgtEl>
                                          <p:spTgt spid="267"/>
                                        </p:tgtEl>
                                      </p:cBhvr>
                                    </p:animEffect>
                                  </p:childTnLst>
                                </p:cTn>
                              </p:par>
                              <p:par>
                                <p:cTn id="19" presetID="10" presetClass="entr" presetSubtype="0" fill="hold" nodeType="withEffect">
                                  <p:stCondLst>
                                    <p:cond delay="0"/>
                                  </p:stCondLst>
                                  <p:childTnLst>
                                    <p:set>
                                      <p:cBhvr>
                                        <p:cTn id="20" dur="1" fill="hold">
                                          <p:stCondLst>
                                            <p:cond delay="0"/>
                                          </p:stCondLst>
                                        </p:cTn>
                                        <p:tgtEl>
                                          <p:spTgt spid="268"/>
                                        </p:tgtEl>
                                        <p:attrNameLst>
                                          <p:attrName>style.visibility</p:attrName>
                                        </p:attrNameLst>
                                      </p:cBhvr>
                                      <p:to>
                                        <p:strVal val="visible"/>
                                      </p:to>
                                    </p:set>
                                    <p:animEffect transition="in" filter="fade">
                                      <p:cBhvr>
                                        <p:cTn id="21" dur="500"/>
                                        <p:tgtEl>
                                          <p:spTgt spid="268"/>
                                        </p:tgtEl>
                                      </p:cBhvr>
                                    </p:animEffect>
                                  </p:childTnLst>
                                </p:cTn>
                              </p:par>
                              <p:par>
                                <p:cTn id="22" presetID="10" presetClass="entr" presetSubtype="0" fill="hold" nodeType="withEffect">
                                  <p:stCondLst>
                                    <p:cond delay="0"/>
                                  </p:stCondLst>
                                  <p:childTnLst>
                                    <p:set>
                                      <p:cBhvr>
                                        <p:cTn id="23" dur="1" fill="hold">
                                          <p:stCondLst>
                                            <p:cond delay="0"/>
                                          </p:stCondLst>
                                        </p:cTn>
                                        <p:tgtEl>
                                          <p:spTgt spid="269"/>
                                        </p:tgtEl>
                                        <p:attrNameLst>
                                          <p:attrName>style.visibility</p:attrName>
                                        </p:attrNameLst>
                                      </p:cBhvr>
                                      <p:to>
                                        <p:strVal val="visible"/>
                                      </p:to>
                                    </p:set>
                                    <p:animEffect transition="in" filter="fade">
                                      <p:cBhvr>
                                        <p:cTn id="24" dur="500"/>
                                        <p:tgtEl>
                                          <p:spTgt spid="269"/>
                                        </p:tgtEl>
                                      </p:cBhvr>
                                    </p:animEffect>
                                  </p:childTnLst>
                                </p:cTn>
                              </p:par>
                              <p:par>
                                <p:cTn id="25" presetID="10" presetClass="entr" presetSubtype="0" fill="hold" nodeType="withEffect">
                                  <p:stCondLst>
                                    <p:cond delay="0"/>
                                  </p:stCondLst>
                                  <p:childTnLst>
                                    <p:set>
                                      <p:cBhvr>
                                        <p:cTn id="26" dur="1" fill="hold">
                                          <p:stCondLst>
                                            <p:cond delay="0"/>
                                          </p:stCondLst>
                                        </p:cTn>
                                        <p:tgtEl>
                                          <p:spTgt spid="270"/>
                                        </p:tgtEl>
                                        <p:attrNameLst>
                                          <p:attrName>style.visibility</p:attrName>
                                        </p:attrNameLst>
                                      </p:cBhvr>
                                      <p:to>
                                        <p:strVal val="visible"/>
                                      </p:to>
                                    </p:set>
                                    <p:animEffect transition="in" filter="fade">
                                      <p:cBhvr>
                                        <p:cTn id="27" dur="500"/>
                                        <p:tgtEl>
                                          <p:spTgt spid="270"/>
                                        </p:tgtEl>
                                      </p:cBhvr>
                                    </p:animEffect>
                                  </p:childTnLst>
                                </p:cTn>
                              </p:par>
                              <p:par>
                                <p:cTn id="28" presetID="10" presetClass="entr" presetSubtype="0" fill="hold" nodeType="withEffect">
                                  <p:stCondLst>
                                    <p:cond delay="0"/>
                                  </p:stCondLst>
                                  <p:childTnLst>
                                    <p:set>
                                      <p:cBhvr>
                                        <p:cTn id="29" dur="1" fill="hold">
                                          <p:stCondLst>
                                            <p:cond delay="0"/>
                                          </p:stCondLst>
                                        </p:cTn>
                                        <p:tgtEl>
                                          <p:spTgt spid="271"/>
                                        </p:tgtEl>
                                        <p:attrNameLst>
                                          <p:attrName>style.visibility</p:attrName>
                                        </p:attrNameLst>
                                      </p:cBhvr>
                                      <p:to>
                                        <p:strVal val="visible"/>
                                      </p:to>
                                    </p:set>
                                    <p:animEffect transition="in" filter="fade">
                                      <p:cBhvr>
                                        <p:cTn id="30" dur="500"/>
                                        <p:tgtEl>
                                          <p:spTgt spid="271"/>
                                        </p:tgtEl>
                                      </p:cBhvr>
                                    </p:animEffect>
                                  </p:childTnLst>
                                </p:cTn>
                              </p:par>
                              <p:par>
                                <p:cTn id="31" presetID="10" presetClass="entr" presetSubtype="0" fill="hold" nodeType="withEffect">
                                  <p:stCondLst>
                                    <p:cond delay="0"/>
                                  </p:stCondLst>
                                  <p:childTnLst>
                                    <p:set>
                                      <p:cBhvr>
                                        <p:cTn id="32" dur="1" fill="hold">
                                          <p:stCondLst>
                                            <p:cond delay="0"/>
                                          </p:stCondLst>
                                        </p:cTn>
                                        <p:tgtEl>
                                          <p:spTgt spid="298"/>
                                        </p:tgtEl>
                                        <p:attrNameLst>
                                          <p:attrName>style.visibility</p:attrName>
                                        </p:attrNameLst>
                                      </p:cBhvr>
                                      <p:to>
                                        <p:strVal val="visible"/>
                                      </p:to>
                                    </p:set>
                                    <p:animEffect transition="in" filter="fade">
                                      <p:cBhvr>
                                        <p:cTn id="33" dur="500"/>
                                        <p:tgtEl>
                                          <p:spTgt spid="298"/>
                                        </p:tgtEl>
                                      </p:cBhvr>
                                    </p:animEffect>
                                  </p:childTnLst>
                                </p:cTn>
                              </p:par>
                              <p:par>
                                <p:cTn id="34" presetID="10" presetClass="entr" presetSubtype="0" fill="hold" nodeType="withEffect">
                                  <p:stCondLst>
                                    <p:cond delay="0"/>
                                  </p:stCondLst>
                                  <p:childTnLst>
                                    <p:set>
                                      <p:cBhvr>
                                        <p:cTn id="35" dur="1" fill="hold">
                                          <p:stCondLst>
                                            <p:cond delay="0"/>
                                          </p:stCondLst>
                                        </p:cTn>
                                        <p:tgtEl>
                                          <p:spTgt spid="299"/>
                                        </p:tgtEl>
                                        <p:attrNameLst>
                                          <p:attrName>style.visibility</p:attrName>
                                        </p:attrNameLst>
                                      </p:cBhvr>
                                      <p:to>
                                        <p:strVal val="visible"/>
                                      </p:to>
                                    </p:set>
                                    <p:animEffect transition="in" filter="fade">
                                      <p:cBhvr>
                                        <p:cTn id="36" dur="500"/>
                                        <p:tgtEl>
                                          <p:spTgt spid="299"/>
                                        </p:tgtEl>
                                      </p:cBhvr>
                                    </p:animEffect>
                                  </p:childTnLst>
                                </p:cTn>
                              </p:par>
                              <p:par>
                                <p:cTn id="37" presetID="10" presetClass="entr" presetSubtype="0" fill="hold" nodeType="withEffect">
                                  <p:stCondLst>
                                    <p:cond delay="0"/>
                                  </p:stCondLst>
                                  <p:childTnLst>
                                    <p:set>
                                      <p:cBhvr>
                                        <p:cTn id="38" dur="1" fill="hold">
                                          <p:stCondLst>
                                            <p:cond delay="0"/>
                                          </p:stCondLst>
                                        </p:cTn>
                                        <p:tgtEl>
                                          <p:spTgt spid="300"/>
                                        </p:tgtEl>
                                        <p:attrNameLst>
                                          <p:attrName>style.visibility</p:attrName>
                                        </p:attrNameLst>
                                      </p:cBhvr>
                                      <p:to>
                                        <p:strVal val="visible"/>
                                      </p:to>
                                    </p:set>
                                    <p:animEffect transition="in" filter="fade">
                                      <p:cBhvr>
                                        <p:cTn id="39" dur="500"/>
                                        <p:tgtEl>
                                          <p:spTgt spid="300"/>
                                        </p:tgtEl>
                                      </p:cBhvr>
                                    </p:animEffect>
                                  </p:childTnLst>
                                </p:cTn>
                              </p:par>
                              <p:par>
                                <p:cTn id="40" presetID="10" presetClass="entr" presetSubtype="0" fill="hold" nodeType="withEffect">
                                  <p:stCondLst>
                                    <p:cond delay="0"/>
                                  </p:stCondLst>
                                  <p:childTnLst>
                                    <p:set>
                                      <p:cBhvr>
                                        <p:cTn id="41" dur="1" fill="hold">
                                          <p:stCondLst>
                                            <p:cond delay="0"/>
                                          </p:stCondLst>
                                        </p:cTn>
                                        <p:tgtEl>
                                          <p:spTgt spid="301"/>
                                        </p:tgtEl>
                                        <p:attrNameLst>
                                          <p:attrName>style.visibility</p:attrName>
                                        </p:attrNameLst>
                                      </p:cBhvr>
                                      <p:to>
                                        <p:strVal val="visible"/>
                                      </p:to>
                                    </p:set>
                                    <p:animEffect transition="in" filter="fade">
                                      <p:cBhvr>
                                        <p:cTn id="42" dur="500"/>
                                        <p:tgtEl>
                                          <p:spTgt spid="301"/>
                                        </p:tgtEl>
                                      </p:cBhvr>
                                    </p:animEffect>
                                  </p:childTnLst>
                                </p:cTn>
                              </p:par>
                              <p:par>
                                <p:cTn id="43" presetID="10" presetClass="entr" presetSubtype="0" fill="hold" nodeType="withEffect">
                                  <p:stCondLst>
                                    <p:cond delay="0"/>
                                  </p:stCondLst>
                                  <p:childTnLst>
                                    <p:set>
                                      <p:cBhvr>
                                        <p:cTn id="44" dur="1" fill="hold">
                                          <p:stCondLst>
                                            <p:cond delay="0"/>
                                          </p:stCondLst>
                                        </p:cTn>
                                        <p:tgtEl>
                                          <p:spTgt spid="302"/>
                                        </p:tgtEl>
                                        <p:attrNameLst>
                                          <p:attrName>style.visibility</p:attrName>
                                        </p:attrNameLst>
                                      </p:cBhvr>
                                      <p:to>
                                        <p:strVal val="visible"/>
                                      </p:to>
                                    </p:set>
                                    <p:animEffect transition="in" filter="fade">
                                      <p:cBhvr>
                                        <p:cTn id="45" dur="500"/>
                                        <p:tgtEl>
                                          <p:spTgt spid="302"/>
                                        </p:tgtEl>
                                      </p:cBhvr>
                                    </p:animEffect>
                                  </p:childTnLst>
                                </p:cTn>
                              </p:par>
                              <p:par>
                                <p:cTn id="46" presetID="10" presetClass="entr" presetSubtype="0" fill="hold" nodeType="withEffect">
                                  <p:stCondLst>
                                    <p:cond delay="0"/>
                                  </p:stCondLst>
                                  <p:childTnLst>
                                    <p:set>
                                      <p:cBhvr>
                                        <p:cTn id="47" dur="1" fill="hold">
                                          <p:stCondLst>
                                            <p:cond delay="0"/>
                                          </p:stCondLst>
                                        </p:cTn>
                                        <p:tgtEl>
                                          <p:spTgt spid="303"/>
                                        </p:tgtEl>
                                        <p:attrNameLst>
                                          <p:attrName>style.visibility</p:attrName>
                                        </p:attrNameLst>
                                      </p:cBhvr>
                                      <p:to>
                                        <p:strVal val="visible"/>
                                      </p:to>
                                    </p:set>
                                    <p:animEffect transition="in" filter="fade">
                                      <p:cBhvr>
                                        <p:cTn id="48"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6" name="TextBox 5"/>
          <p:cNvSpPr txBox="1"/>
          <p:nvPr/>
        </p:nvSpPr>
        <p:spPr>
          <a:xfrm>
            <a:off x="1211690" y="1250999"/>
            <a:ext cx="7422992" cy="538609"/>
          </a:xfrm>
          <a:prstGeom prst="rect">
            <a:avLst/>
          </a:prstGeom>
          <a:noFill/>
        </p:spPr>
        <p:txBody>
          <a:bodyPr wrap="square" rtlCol="0">
            <a:spAutoFit/>
          </a:bodyPr>
          <a:lstStyle/>
          <a:p>
            <a:r>
              <a:rPr lang="en-US" sz="2900" dirty="0">
                <a:ln w="6350">
                  <a:noFill/>
                </a:ln>
                <a:solidFill>
                  <a:srgbClr val="7FC525"/>
                </a:solidFill>
                <a:latin typeface="Avenir Next Condensed Medium" charset="0"/>
                <a:ea typeface="Avenir Next Condensed Medium" charset="0"/>
                <a:cs typeface="Avenir Next Condensed Medium" charset="0"/>
              </a:rPr>
              <a:t>Merge video stream processing of concurrent apps</a:t>
            </a:r>
            <a:endParaRPr lang="en-US" sz="2900" dirty="0">
              <a:ln w="6350">
                <a:noFill/>
              </a:ln>
              <a:solidFill>
                <a:srgbClr val="7FC525"/>
              </a:solidFill>
              <a:latin typeface="Avenir Next Condensed Medium" charset="0"/>
              <a:ea typeface="Avenir Next Condensed Medium" charset="0"/>
              <a:cs typeface="Avenir Next Condensed Medium" charset="0"/>
            </a:endParaRPr>
          </a:p>
        </p:txBody>
      </p:sp>
      <p:sp>
        <p:nvSpPr>
          <p:cNvPr id="7" name="TextBox 6"/>
          <p:cNvSpPr txBox="1"/>
          <p:nvPr/>
        </p:nvSpPr>
        <p:spPr>
          <a:xfrm>
            <a:off x="1221850" y="2108179"/>
            <a:ext cx="7412832" cy="538609"/>
          </a:xfrm>
          <a:prstGeom prst="rect">
            <a:avLst/>
          </a:prstGeom>
          <a:noFill/>
        </p:spPr>
        <p:txBody>
          <a:bodyPr wrap="square" rtlCol="0">
            <a:spAutoFit/>
          </a:bodyPr>
          <a:lstStyle/>
          <a:p>
            <a:r>
              <a:rPr lang="en-US" sz="2900" dirty="0" smtClean="0">
                <a:ln w="6350">
                  <a:noFill/>
                </a:ln>
                <a:solidFill>
                  <a:srgbClr val="B5DC8A"/>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B5DC8A"/>
              </a:solidFill>
              <a:latin typeface="Avenir Next Condensed Medium" charset="0"/>
              <a:ea typeface="Avenir Next Condensed Medium" charset="0"/>
              <a:cs typeface="Avenir Next Condensed Medium" charset="0"/>
            </a:endParaRPr>
          </a:p>
        </p:txBody>
      </p:sp>
      <p:sp>
        <p:nvSpPr>
          <p:cNvPr id="8" name="Oval 7"/>
          <p:cNvSpPr/>
          <p:nvPr/>
        </p:nvSpPr>
        <p:spPr>
          <a:xfrm>
            <a:off x="565124" y="1250999"/>
            <a:ext cx="558800" cy="538609"/>
          </a:xfrm>
          <a:prstGeom prst="ellipse">
            <a:avLst/>
          </a:prstGeom>
          <a:solidFill>
            <a:srgbClr val="7FC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9" name="TextBox 8"/>
          <p:cNvSpPr txBox="1"/>
          <p:nvPr/>
        </p:nvSpPr>
        <p:spPr>
          <a:xfrm>
            <a:off x="652890" y="1289122"/>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0" name="Oval 9"/>
          <p:cNvSpPr/>
          <p:nvPr/>
        </p:nvSpPr>
        <p:spPr>
          <a:xfrm>
            <a:off x="565124" y="2080216"/>
            <a:ext cx="558800" cy="538609"/>
          </a:xfrm>
          <a:prstGeom prst="ellipse">
            <a:avLst/>
          </a:prstGeom>
          <a:solidFill>
            <a:srgbClr val="B5D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663050" y="2108179"/>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2" name="TextBox 11"/>
          <p:cNvSpPr txBox="1"/>
          <p:nvPr/>
        </p:nvSpPr>
        <p:spPr>
          <a:xfrm>
            <a:off x="1221850" y="1698039"/>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y sharing redundant computation</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13" name="TextBox 12"/>
          <p:cNvSpPr txBox="1"/>
          <p:nvPr/>
        </p:nvSpPr>
        <p:spPr>
          <a:xfrm>
            <a:off x="1204133" y="2999504"/>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14" name="Oval 13"/>
          <p:cNvSpPr/>
          <p:nvPr/>
        </p:nvSpPr>
        <p:spPr>
          <a:xfrm>
            <a:off x="547407" y="2971541"/>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5" name="TextBox 14"/>
          <p:cNvSpPr txBox="1"/>
          <p:nvPr/>
        </p:nvSpPr>
        <p:spPr>
          <a:xfrm>
            <a:off x="645333" y="299950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6" name="TextBox 15"/>
          <p:cNvSpPr txBox="1"/>
          <p:nvPr/>
        </p:nvSpPr>
        <p:spPr>
          <a:xfrm>
            <a:off x="1204133" y="3465634"/>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ompared to No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20" name="TextBox 19"/>
          <p:cNvSpPr txBox="1"/>
          <p:nvPr/>
        </p:nvSpPr>
        <p:spPr>
          <a:xfrm>
            <a:off x="1214293" y="3850984"/>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21" name="Oval 20"/>
          <p:cNvSpPr/>
          <p:nvPr/>
        </p:nvSpPr>
        <p:spPr>
          <a:xfrm>
            <a:off x="557567" y="3823021"/>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2" name="TextBox 21"/>
          <p:cNvSpPr txBox="1"/>
          <p:nvPr/>
        </p:nvSpPr>
        <p:spPr>
          <a:xfrm>
            <a:off x="655493" y="3850984"/>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23" name="TextBox 22"/>
          <p:cNvSpPr txBox="1"/>
          <p:nvPr/>
        </p:nvSpPr>
        <p:spPr>
          <a:xfrm>
            <a:off x="1214293" y="4296226"/>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ompared to Max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a:xfrm>
            <a:off x="8472458" y="4617875"/>
            <a:ext cx="548700" cy="393600"/>
          </a:xfrm>
        </p:spPr>
        <p:txBody>
          <a:bodyPr/>
          <a:lstStyle/>
          <a:p>
            <a:pPr marL="0" lvl="0" indent="0">
              <a:spcBef>
                <a:spcPts val="0"/>
              </a:spcBef>
              <a:spcAft>
                <a:spcPts val="0"/>
              </a:spcAft>
              <a:buNone/>
            </a:pPr>
            <a:fld id="{00000000-1234-1234-1234-123412341234}" type="slidenum">
              <a:rPr lang="uk-UA" smtClean="0"/>
              <a:t>21</a:t>
            </a:fld>
            <a:endParaRPr lang="uk-UA"/>
          </a:p>
        </p:txBody>
      </p:sp>
      <p:sp>
        <p:nvSpPr>
          <p:cNvPr id="19" name="TextBox 18"/>
          <p:cNvSpPr txBox="1"/>
          <p:nvPr/>
        </p:nvSpPr>
        <p:spPr>
          <a:xfrm>
            <a:off x="1221850" y="2574193"/>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ased on resources available and deployed apps</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Tree>
    <p:extLst>
      <p:ext uri="{BB962C8B-B14F-4D97-AF65-F5344CB8AC3E}">
        <p14:creationId xmlns:p14="http://schemas.microsoft.com/office/powerpoint/2010/main" val="2364044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6" name="TextBox 5"/>
          <p:cNvSpPr txBox="1"/>
          <p:nvPr/>
        </p:nvSpPr>
        <p:spPr>
          <a:xfrm>
            <a:off x="1211690" y="1250999"/>
            <a:ext cx="7422992" cy="538609"/>
          </a:xfrm>
          <a:prstGeom prst="rect">
            <a:avLst/>
          </a:prstGeom>
          <a:noFill/>
        </p:spPr>
        <p:txBody>
          <a:bodyPr wrap="square" rtlCol="0">
            <a:spAutoFit/>
          </a:bodyPr>
          <a:lstStyle/>
          <a:p>
            <a:r>
              <a:rPr lang="en-US" sz="2900" dirty="0">
                <a:ln w="6350">
                  <a:noFill/>
                </a:ln>
                <a:solidFill>
                  <a:srgbClr val="B5DC8A"/>
                </a:solidFill>
                <a:latin typeface="Avenir Next Condensed Medium" charset="0"/>
                <a:ea typeface="Avenir Next Condensed Medium" charset="0"/>
                <a:cs typeface="Avenir Next Condensed Medium" charset="0"/>
              </a:rPr>
              <a:t>Merge video stream processing of concurrent apps</a:t>
            </a:r>
            <a:endParaRPr lang="en-US" sz="2900" dirty="0">
              <a:ln w="6350">
                <a:noFill/>
              </a:ln>
              <a:solidFill>
                <a:srgbClr val="B5DC8A"/>
              </a:solidFill>
              <a:latin typeface="Avenir Next Condensed Medium" charset="0"/>
              <a:ea typeface="Avenir Next Condensed Medium" charset="0"/>
              <a:cs typeface="Avenir Next Condensed Medium" charset="0"/>
            </a:endParaRPr>
          </a:p>
        </p:txBody>
      </p:sp>
      <p:sp>
        <p:nvSpPr>
          <p:cNvPr id="7" name="TextBox 6"/>
          <p:cNvSpPr txBox="1"/>
          <p:nvPr/>
        </p:nvSpPr>
        <p:spPr>
          <a:xfrm>
            <a:off x="1221850" y="2108179"/>
            <a:ext cx="7412832" cy="538609"/>
          </a:xfrm>
          <a:prstGeom prst="rect">
            <a:avLst/>
          </a:prstGeom>
          <a:noFill/>
        </p:spPr>
        <p:txBody>
          <a:bodyPr wrap="square" rtlCol="0">
            <a:spAutoFit/>
          </a:bodyPr>
          <a:lstStyle/>
          <a:p>
            <a:r>
              <a:rPr lang="en-US" sz="2900" dirty="0" smtClean="0">
                <a:ln w="6350">
                  <a:noFill/>
                </a:ln>
                <a:solidFill>
                  <a:srgbClr val="7FC525"/>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7FC525"/>
              </a:solidFill>
              <a:latin typeface="Avenir Next Condensed Medium" charset="0"/>
              <a:ea typeface="Avenir Next Condensed Medium" charset="0"/>
              <a:cs typeface="Avenir Next Condensed Medium" charset="0"/>
            </a:endParaRPr>
          </a:p>
        </p:txBody>
      </p:sp>
      <p:sp>
        <p:nvSpPr>
          <p:cNvPr id="8" name="Oval 7"/>
          <p:cNvSpPr/>
          <p:nvPr/>
        </p:nvSpPr>
        <p:spPr>
          <a:xfrm>
            <a:off x="565124" y="1250999"/>
            <a:ext cx="558800" cy="538609"/>
          </a:xfrm>
          <a:prstGeom prst="ellipse">
            <a:avLst/>
          </a:prstGeom>
          <a:solidFill>
            <a:srgbClr val="B5D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9" name="TextBox 8"/>
          <p:cNvSpPr txBox="1"/>
          <p:nvPr/>
        </p:nvSpPr>
        <p:spPr>
          <a:xfrm>
            <a:off x="652890" y="1289122"/>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0" name="Oval 9"/>
          <p:cNvSpPr/>
          <p:nvPr/>
        </p:nvSpPr>
        <p:spPr>
          <a:xfrm>
            <a:off x="565124" y="2080216"/>
            <a:ext cx="558800" cy="538609"/>
          </a:xfrm>
          <a:prstGeom prst="ellipse">
            <a:avLst/>
          </a:prstGeom>
          <a:solidFill>
            <a:srgbClr val="7FC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663050" y="2108179"/>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2" name="TextBox 11"/>
          <p:cNvSpPr txBox="1"/>
          <p:nvPr/>
        </p:nvSpPr>
        <p:spPr>
          <a:xfrm>
            <a:off x="1221850" y="1698039"/>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y sharing redundant computation</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13" name="TextBox 12"/>
          <p:cNvSpPr txBox="1"/>
          <p:nvPr/>
        </p:nvSpPr>
        <p:spPr>
          <a:xfrm>
            <a:off x="1204133" y="2999504"/>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14" name="Oval 13"/>
          <p:cNvSpPr/>
          <p:nvPr/>
        </p:nvSpPr>
        <p:spPr>
          <a:xfrm>
            <a:off x="547407" y="2971541"/>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5" name="TextBox 14"/>
          <p:cNvSpPr txBox="1"/>
          <p:nvPr/>
        </p:nvSpPr>
        <p:spPr>
          <a:xfrm>
            <a:off x="645333" y="299950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6" name="TextBox 15"/>
          <p:cNvSpPr txBox="1"/>
          <p:nvPr/>
        </p:nvSpPr>
        <p:spPr>
          <a:xfrm>
            <a:off x="1204133" y="3465634"/>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ompared to No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20" name="TextBox 19"/>
          <p:cNvSpPr txBox="1"/>
          <p:nvPr/>
        </p:nvSpPr>
        <p:spPr>
          <a:xfrm>
            <a:off x="1214293" y="3850984"/>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21" name="Oval 20"/>
          <p:cNvSpPr/>
          <p:nvPr/>
        </p:nvSpPr>
        <p:spPr>
          <a:xfrm>
            <a:off x="557567" y="3823021"/>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2" name="TextBox 21"/>
          <p:cNvSpPr txBox="1"/>
          <p:nvPr/>
        </p:nvSpPr>
        <p:spPr>
          <a:xfrm>
            <a:off x="655493" y="3850984"/>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23" name="TextBox 22"/>
          <p:cNvSpPr txBox="1"/>
          <p:nvPr/>
        </p:nvSpPr>
        <p:spPr>
          <a:xfrm>
            <a:off x="1214293" y="4296226"/>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ompared to Max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a:xfrm>
            <a:off x="8472458" y="4617875"/>
            <a:ext cx="548700" cy="393600"/>
          </a:xfrm>
        </p:spPr>
        <p:txBody>
          <a:bodyPr/>
          <a:lstStyle/>
          <a:p>
            <a:pPr marL="0" lvl="0" indent="0">
              <a:spcBef>
                <a:spcPts val="0"/>
              </a:spcBef>
              <a:spcAft>
                <a:spcPts val="0"/>
              </a:spcAft>
              <a:buNone/>
            </a:pPr>
            <a:fld id="{00000000-1234-1234-1234-123412341234}" type="slidenum">
              <a:rPr lang="uk-UA" smtClean="0"/>
              <a:t>22</a:t>
            </a:fld>
            <a:endParaRPr lang="uk-UA"/>
          </a:p>
        </p:txBody>
      </p:sp>
      <p:sp>
        <p:nvSpPr>
          <p:cNvPr id="19" name="TextBox 18"/>
          <p:cNvSpPr txBox="1"/>
          <p:nvPr/>
        </p:nvSpPr>
        <p:spPr>
          <a:xfrm>
            <a:off x="1221850" y="2574193"/>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ased on resources available and deployed apps</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Tree>
    <p:extLst>
      <p:ext uri="{BB962C8B-B14F-4D97-AF65-F5344CB8AC3E}">
        <p14:creationId xmlns:p14="http://schemas.microsoft.com/office/powerpoint/2010/main" val="852362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Performance trade-offs from specialization</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23</a:t>
            </a:fld>
            <a:endParaRPr lang="uk-UA"/>
          </a:p>
        </p:txBody>
      </p:sp>
    </p:spTree>
    <p:extLst>
      <p:ext uri="{BB962C8B-B14F-4D97-AF65-F5344CB8AC3E}">
        <p14:creationId xmlns:p14="http://schemas.microsoft.com/office/powerpoint/2010/main" val="14156300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p:nvPr/>
        </p:nvSpPr>
        <p:spPr>
          <a:xfrm>
            <a:off x="613275" y="1405288"/>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89" name="Shape 589"/>
          <p:cNvSpPr/>
          <p:nvPr/>
        </p:nvSpPr>
        <p:spPr>
          <a:xfrm>
            <a:off x="613275" y="1898824"/>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0" name="Shape 590"/>
          <p:cNvSpPr/>
          <p:nvPr/>
        </p:nvSpPr>
        <p:spPr>
          <a:xfrm>
            <a:off x="613275" y="2392361"/>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1" name="Shape 591"/>
          <p:cNvSpPr/>
          <p:nvPr/>
        </p:nvSpPr>
        <p:spPr>
          <a:xfrm>
            <a:off x="1026125" y="1652056"/>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2" name="Shape 592"/>
          <p:cNvSpPr/>
          <p:nvPr/>
        </p:nvSpPr>
        <p:spPr>
          <a:xfrm>
            <a:off x="1026125" y="2145593"/>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593" name="Shape 593"/>
          <p:cNvCxnSpPr>
            <a:stCxn id="588" idx="6"/>
            <a:endCxn id="591" idx="1"/>
          </p:cNvCxnSpPr>
          <p:nvPr/>
        </p:nvCxnSpPr>
        <p:spPr>
          <a:xfrm>
            <a:off x="1026075" y="1611688"/>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594" name="Shape 594"/>
          <p:cNvCxnSpPr>
            <a:stCxn id="589" idx="6"/>
            <a:endCxn id="591" idx="3"/>
          </p:cNvCxnSpPr>
          <p:nvPr/>
        </p:nvCxnSpPr>
        <p:spPr>
          <a:xfrm rot="10800000" flipH="1">
            <a:off x="1026075" y="20044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595" name="Shape 595"/>
          <p:cNvCxnSpPr>
            <a:stCxn id="589" idx="6"/>
            <a:endCxn id="592" idx="1"/>
          </p:cNvCxnSpPr>
          <p:nvPr/>
        </p:nvCxnSpPr>
        <p:spPr>
          <a:xfrm>
            <a:off x="1026075" y="21052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596" name="Shape 596"/>
          <p:cNvCxnSpPr>
            <a:stCxn id="590" idx="6"/>
            <a:endCxn id="592" idx="3"/>
          </p:cNvCxnSpPr>
          <p:nvPr/>
        </p:nvCxnSpPr>
        <p:spPr>
          <a:xfrm rot="10800000" flipH="1">
            <a:off x="1026075" y="2497961"/>
            <a:ext cx="60600" cy="100800"/>
          </a:xfrm>
          <a:prstGeom prst="straightConnector1">
            <a:avLst/>
          </a:prstGeom>
          <a:noFill/>
          <a:ln w="19050" cap="flat" cmpd="sng">
            <a:solidFill>
              <a:srgbClr val="000000"/>
            </a:solidFill>
            <a:prstDash val="solid"/>
            <a:round/>
            <a:headEnd type="none" w="lg" len="lg"/>
            <a:tailEnd type="none" w="lg" len="lg"/>
          </a:ln>
        </p:spPr>
      </p:cxnSp>
      <p:sp>
        <p:nvSpPr>
          <p:cNvPr id="597" name="Shape 597"/>
          <p:cNvSpPr/>
          <p:nvPr/>
        </p:nvSpPr>
        <p:spPr>
          <a:xfrm>
            <a:off x="1459167" y="1405288"/>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8" name="Shape 598"/>
          <p:cNvSpPr/>
          <p:nvPr/>
        </p:nvSpPr>
        <p:spPr>
          <a:xfrm>
            <a:off x="1459167" y="1898824"/>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599" name="Shape 599"/>
          <p:cNvSpPr/>
          <p:nvPr/>
        </p:nvSpPr>
        <p:spPr>
          <a:xfrm>
            <a:off x="1459167" y="2392361"/>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00" name="Shape 600"/>
          <p:cNvSpPr/>
          <p:nvPr/>
        </p:nvSpPr>
        <p:spPr>
          <a:xfrm>
            <a:off x="1872017" y="1652056"/>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01" name="Shape 601"/>
          <p:cNvSpPr/>
          <p:nvPr/>
        </p:nvSpPr>
        <p:spPr>
          <a:xfrm>
            <a:off x="1872017" y="2145593"/>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02" name="Shape 602"/>
          <p:cNvCxnSpPr>
            <a:stCxn id="597" idx="6"/>
            <a:endCxn id="600" idx="1"/>
          </p:cNvCxnSpPr>
          <p:nvPr/>
        </p:nvCxnSpPr>
        <p:spPr>
          <a:xfrm>
            <a:off x="1871967" y="1611688"/>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3" name="Shape 603"/>
          <p:cNvCxnSpPr>
            <a:stCxn id="598" idx="6"/>
            <a:endCxn id="600" idx="3"/>
          </p:cNvCxnSpPr>
          <p:nvPr/>
        </p:nvCxnSpPr>
        <p:spPr>
          <a:xfrm rot="10800000" flipH="1">
            <a:off x="1871967" y="20044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4" name="Shape 604"/>
          <p:cNvCxnSpPr>
            <a:stCxn id="598" idx="6"/>
            <a:endCxn id="601" idx="1"/>
          </p:cNvCxnSpPr>
          <p:nvPr/>
        </p:nvCxnSpPr>
        <p:spPr>
          <a:xfrm>
            <a:off x="1871967" y="2105224"/>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5" name="Shape 605"/>
          <p:cNvCxnSpPr>
            <a:stCxn id="599" idx="6"/>
            <a:endCxn id="601" idx="3"/>
          </p:cNvCxnSpPr>
          <p:nvPr/>
        </p:nvCxnSpPr>
        <p:spPr>
          <a:xfrm rot="10800000" flipH="1">
            <a:off x="1871967" y="2497961"/>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06" name="Shape 606"/>
          <p:cNvCxnSpPr>
            <a:stCxn id="591" idx="6"/>
            <a:endCxn id="597" idx="3"/>
          </p:cNvCxnSpPr>
          <p:nvPr/>
        </p:nvCxnSpPr>
        <p:spPr>
          <a:xfrm rot="10800000" flipH="1">
            <a:off x="1438925" y="1757656"/>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07" name="Shape 607"/>
          <p:cNvCxnSpPr>
            <a:endCxn id="591" idx="6"/>
          </p:cNvCxnSpPr>
          <p:nvPr/>
        </p:nvCxnSpPr>
        <p:spPr>
          <a:xfrm rot="10800000">
            <a:off x="1438925" y="1858456"/>
            <a:ext cx="88800" cy="88800"/>
          </a:xfrm>
          <a:prstGeom prst="straightConnector1">
            <a:avLst/>
          </a:prstGeom>
          <a:noFill/>
          <a:ln w="19050" cap="flat" cmpd="sng">
            <a:solidFill>
              <a:srgbClr val="000000"/>
            </a:solidFill>
            <a:prstDash val="solid"/>
            <a:round/>
            <a:headEnd type="none" w="lg" len="lg"/>
            <a:tailEnd type="none" w="lg" len="lg"/>
          </a:ln>
        </p:spPr>
      </p:cxnSp>
      <p:cxnSp>
        <p:nvCxnSpPr>
          <p:cNvPr id="608" name="Shape 608"/>
          <p:cNvCxnSpPr/>
          <p:nvPr/>
        </p:nvCxnSpPr>
        <p:spPr>
          <a:xfrm rot="10800000" flipH="1">
            <a:off x="1438974" y="2257171"/>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09" name="Shape 609"/>
          <p:cNvCxnSpPr/>
          <p:nvPr/>
        </p:nvCxnSpPr>
        <p:spPr>
          <a:xfrm rot="10800000">
            <a:off x="1439117" y="2358115"/>
            <a:ext cx="88800" cy="88800"/>
          </a:xfrm>
          <a:prstGeom prst="straightConnector1">
            <a:avLst/>
          </a:prstGeom>
          <a:noFill/>
          <a:ln w="19050" cap="flat" cmpd="sng">
            <a:solidFill>
              <a:srgbClr val="000000"/>
            </a:solidFill>
            <a:prstDash val="solid"/>
            <a:round/>
            <a:headEnd type="none" w="lg" len="lg"/>
            <a:tailEnd type="none" w="lg" len="lg"/>
          </a:ln>
        </p:spPr>
      </p:cxnSp>
      <p:sp>
        <p:nvSpPr>
          <p:cNvPr id="610" name="Shape 610"/>
          <p:cNvSpPr/>
          <p:nvPr/>
        </p:nvSpPr>
        <p:spPr>
          <a:xfrm>
            <a:off x="2486431" y="2156250"/>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11" name="Shape 611"/>
          <p:cNvSpPr/>
          <p:nvPr/>
        </p:nvSpPr>
        <p:spPr>
          <a:xfrm>
            <a:off x="2486431" y="2649787"/>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12" name="Shape 612"/>
          <p:cNvSpPr/>
          <p:nvPr/>
        </p:nvSpPr>
        <p:spPr>
          <a:xfrm>
            <a:off x="2486431" y="3143323"/>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13" name="Shape 613"/>
          <p:cNvCxnSpPr>
            <a:stCxn id="600" idx="6"/>
            <a:endCxn id="610" idx="2"/>
          </p:cNvCxnSpPr>
          <p:nvPr/>
        </p:nvCxnSpPr>
        <p:spPr>
          <a:xfrm>
            <a:off x="2284817" y="1858456"/>
            <a:ext cx="201600" cy="504300"/>
          </a:xfrm>
          <a:prstGeom prst="straightConnector1">
            <a:avLst/>
          </a:prstGeom>
          <a:noFill/>
          <a:ln w="9525" cap="flat" cmpd="sng">
            <a:solidFill>
              <a:srgbClr val="000000"/>
            </a:solidFill>
            <a:prstDash val="solid"/>
            <a:round/>
            <a:headEnd type="none" w="lg" len="lg"/>
            <a:tailEnd type="none" w="lg" len="lg"/>
          </a:ln>
        </p:spPr>
      </p:cxnSp>
      <p:cxnSp>
        <p:nvCxnSpPr>
          <p:cNvPr id="614" name="Shape 614"/>
          <p:cNvCxnSpPr>
            <a:stCxn id="600" idx="6"/>
            <a:endCxn id="611" idx="2"/>
          </p:cNvCxnSpPr>
          <p:nvPr/>
        </p:nvCxnSpPr>
        <p:spPr>
          <a:xfrm>
            <a:off x="2284817" y="1858456"/>
            <a:ext cx="201600" cy="997800"/>
          </a:xfrm>
          <a:prstGeom prst="straightConnector1">
            <a:avLst/>
          </a:prstGeom>
          <a:noFill/>
          <a:ln w="9525" cap="flat" cmpd="sng">
            <a:solidFill>
              <a:srgbClr val="000000"/>
            </a:solidFill>
            <a:prstDash val="solid"/>
            <a:round/>
            <a:headEnd type="none" w="lg" len="lg"/>
            <a:tailEnd type="none" w="lg" len="lg"/>
          </a:ln>
        </p:spPr>
      </p:cxnSp>
      <p:cxnSp>
        <p:nvCxnSpPr>
          <p:cNvPr id="615" name="Shape 615"/>
          <p:cNvCxnSpPr>
            <a:stCxn id="600" idx="6"/>
            <a:endCxn id="612" idx="2"/>
          </p:cNvCxnSpPr>
          <p:nvPr/>
        </p:nvCxnSpPr>
        <p:spPr>
          <a:xfrm>
            <a:off x="2284817" y="1858456"/>
            <a:ext cx="201600" cy="1491300"/>
          </a:xfrm>
          <a:prstGeom prst="straightConnector1">
            <a:avLst/>
          </a:prstGeom>
          <a:noFill/>
          <a:ln w="9525" cap="flat" cmpd="sng">
            <a:solidFill>
              <a:srgbClr val="000000"/>
            </a:solidFill>
            <a:prstDash val="solid"/>
            <a:round/>
            <a:headEnd type="none" w="lg" len="lg"/>
            <a:tailEnd type="none" w="lg" len="lg"/>
          </a:ln>
        </p:spPr>
      </p:cxnSp>
      <p:cxnSp>
        <p:nvCxnSpPr>
          <p:cNvPr id="616" name="Shape 616"/>
          <p:cNvCxnSpPr>
            <a:stCxn id="601" idx="6"/>
            <a:endCxn id="611" idx="2"/>
          </p:cNvCxnSpPr>
          <p:nvPr/>
        </p:nvCxnSpPr>
        <p:spPr>
          <a:xfrm>
            <a:off x="2284817" y="2351993"/>
            <a:ext cx="201600" cy="504300"/>
          </a:xfrm>
          <a:prstGeom prst="straightConnector1">
            <a:avLst/>
          </a:prstGeom>
          <a:noFill/>
          <a:ln w="9525" cap="flat" cmpd="sng">
            <a:solidFill>
              <a:srgbClr val="000000"/>
            </a:solidFill>
            <a:prstDash val="solid"/>
            <a:round/>
            <a:headEnd type="none" w="lg" len="lg"/>
            <a:tailEnd type="none" w="lg" len="lg"/>
          </a:ln>
        </p:spPr>
      </p:cxnSp>
      <p:cxnSp>
        <p:nvCxnSpPr>
          <p:cNvPr id="617" name="Shape 617"/>
          <p:cNvCxnSpPr>
            <a:stCxn id="601" idx="6"/>
            <a:endCxn id="610" idx="2"/>
          </p:cNvCxnSpPr>
          <p:nvPr/>
        </p:nvCxnSpPr>
        <p:spPr>
          <a:xfrm>
            <a:off x="2284817" y="2351993"/>
            <a:ext cx="201600" cy="10800"/>
          </a:xfrm>
          <a:prstGeom prst="straightConnector1">
            <a:avLst/>
          </a:prstGeom>
          <a:noFill/>
          <a:ln w="9525" cap="flat" cmpd="sng">
            <a:solidFill>
              <a:srgbClr val="000000"/>
            </a:solidFill>
            <a:prstDash val="solid"/>
            <a:round/>
            <a:headEnd type="none" w="lg" len="lg"/>
            <a:tailEnd type="none" w="lg" len="lg"/>
          </a:ln>
        </p:spPr>
      </p:cxnSp>
      <p:cxnSp>
        <p:nvCxnSpPr>
          <p:cNvPr id="618" name="Shape 618"/>
          <p:cNvCxnSpPr>
            <a:stCxn id="601" idx="6"/>
            <a:endCxn id="612" idx="2"/>
          </p:cNvCxnSpPr>
          <p:nvPr/>
        </p:nvCxnSpPr>
        <p:spPr>
          <a:xfrm>
            <a:off x="2284817" y="2351993"/>
            <a:ext cx="201600" cy="997800"/>
          </a:xfrm>
          <a:prstGeom prst="straightConnector1">
            <a:avLst/>
          </a:prstGeom>
          <a:noFill/>
          <a:ln w="9525" cap="flat" cmpd="sng">
            <a:solidFill>
              <a:srgbClr val="000000"/>
            </a:solidFill>
            <a:prstDash val="solid"/>
            <a:round/>
            <a:headEnd type="none" w="lg" len="lg"/>
            <a:tailEnd type="none" w="lg" len="lg"/>
          </a:ln>
        </p:spPr>
      </p:cxnSp>
      <p:cxnSp>
        <p:nvCxnSpPr>
          <p:cNvPr id="619" name="Shape 619"/>
          <p:cNvCxnSpPr/>
          <p:nvPr/>
        </p:nvCxnSpPr>
        <p:spPr>
          <a:xfrm>
            <a:off x="2899339" y="2359495"/>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20" name="Shape 620"/>
          <p:cNvCxnSpPr/>
          <p:nvPr/>
        </p:nvCxnSpPr>
        <p:spPr>
          <a:xfrm>
            <a:off x="2899339" y="2855600"/>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21" name="Shape 621"/>
          <p:cNvCxnSpPr/>
          <p:nvPr/>
        </p:nvCxnSpPr>
        <p:spPr>
          <a:xfrm>
            <a:off x="2899339" y="3351704"/>
            <a:ext cx="163500" cy="1200"/>
          </a:xfrm>
          <a:prstGeom prst="straightConnector1">
            <a:avLst/>
          </a:prstGeom>
          <a:noFill/>
          <a:ln w="19050" cap="flat" cmpd="sng">
            <a:solidFill>
              <a:srgbClr val="000000"/>
            </a:solidFill>
            <a:prstDash val="solid"/>
            <a:round/>
            <a:headEnd type="none" w="lg" len="lg"/>
            <a:tailEnd type="triangle" w="lg" len="lg"/>
          </a:ln>
        </p:spPr>
      </p:cxnSp>
      <p:sp>
        <p:nvSpPr>
          <p:cNvPr id="622" name="Shape 622"/>
          <p:cNvSpPr/>
          <p:nvPr/>
        </p:nvSpPr>
        <p:spPr>
          <a:xfrm>
            <a:off x="3062693" y="2179157"/>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23" name="Shape 623"/>
          <p:cNvSpPr/>
          <p:nvPr/>
        </p:nvSpPr>
        <p:spPr>
          <a:xfrm>
            <a:off x="3070514" y="2670943"/>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24" name="Shape 624"/>
          <p:cNvSpPr/>
          <p:nvPr/>
        </p:nvSpPr>
        <p:spPr>
          <a:xfrm>
            <a:off x="3070514" y="3171366"/>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25" name="Shape 625"/>
          <p:cNvSpPr/>
          <p:nvPr/>
        </p:nvSpPr>
        <p:spPr>
          <a:xfrm>
            <a:off x="2486381" y="675663"/>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26" name="Shape 626"/>
          <p:cNvSpPr/>
          <p:nvPr/>
        </p:nvSpPr>
        <p:spPr>
          <a:xfrm>
            <a:off x="2486381" y="1169199"/>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27" name="Shape 627"/>
          <p:cNvSpPr/>
          <p:nvPr/>
        </p:nvSpPr>
        <p:spPr>
          <a:xfrm>
            <a:off x="2486381" y="1662736"/>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28" name="Shape 628"/>
          <p:cNvCxnSpPr>
            <a:stCxn id="600" idx="6"/>
            <a:endCxn id="625" idx="2"/>
          </p:cNvCxnSpPr>
          <p:nvPr/>
        </p:nvCxnSpPr>
        <p:spPr>
          <a:xfrm rot="10800000" flipH="1">
            <a:off x="2284817" y="881956"/>
            <a:ext cx="201600" cy="976500"/>
          </a:xfrm>
          <a:prstGeom prst="straightConnector1">
            <a:avLst/>
          </a:prstGeom>
          <a:noFill/>
          <a:ln w="9525" cap="flat" cmpd="sng">
            <a:solidFill>
              <a:srgbClr val="000000"/>
            </a:solidFill>
            <a:prstDash val="solid"/>
            <a:round/>
            <a:headEnd type="none" w="lg" len="lg"/>
            <a:tailEnd type="none" w="lg" len="lg"/>
          </a:ln>
        </p:spPr>
      </p:cxnSp>
      <p:cxnSp>
        <p:nvCxnSpPr>
          <p:cNvPr id="629" name="Shape 629"/>
          <p:cNvCxnSpPr>
            <a:stCxn id="600" idx="6"/>
            <a:endCxn id="626" idx="2"/>
          </p:cNvCxnSpPr>
          <p:nvPr/>
        </p:nvCxnSpPr>
        <p:spPr>
          <a:xfrm rot="10800000" flipH="1">
            <a:off x="2284817" y="1375456"/>
            <a:ext cx="201600" cy="483000"/>
          </a:xfrm>
          <a:prstGeom prst="straightConnector1">
            <a:avLst/>
          </a:prstGeom>
          <a:noFill/>
          <a:ln w="9525" cap="flat" cmpd="sng">
            <a:solidFill>
              <a:srgbClr val="000000"/>
            </a:solidFill>
            <a:prstDash val="solid"/>
            <a:round/>
            <a:headEnd type="none" w="lg" len="lg"/>
            <a:tailEnd type="none" w="lg" len="lg"/>
          </a:ln>
        </p:spPr>
      </p:cxnSp>
      <p:cxnSp>
        <p:nvCxnSpPr>
          <p:cNvPr id="630" name="Shape 630"/>
          <p:cNvCxnSpPr>
            <a:stCxn id="600" idx="6"/>
            <a:endCxn id="627" idx="2"/>
          </p:cNvCxnSpPr>
          <p:nvPr/>
        </p:nvCxnSpPr>
        <p:spPr>
          <a:xfrm>
            <a:off x="2284817" y="1858456"/>
            <a:ext cx="201600" cy="10800"/>
          </a:xfrm>
          <a:prstGeom prst="straightConnector1">
            <a:avLst/>
          </a:prstGeom>
          <a:noFill/>
          <a:ln w="9525" cap="flat" cmpd="sng">
            <a:solidFill>
              <a:srgbClr val="000000"/>
            </a:solidFill>
            <a:prstDash val="solid"/>
            <a:round/>
            <a:headEnd type="none" w="lg" len="lg"/>
            <a:tailEnd type="none" w="lg" len="lg"/>
          </a:ln>
        </p:spPr>
      </p:cxnSp>
      <p:cxnSp>
        <p:nvCxnSpPr>
          <p:cNvPr id="631" name="Shape 631"/>
          <p:cNvCxnSpPr>
            <a:stCxn id="601" idx="6"/>
            <a:endCxn id="626" idx="2"/>
          </p:cNvCxnSpPr>
          <p:nvPr/>
        </p:nvCxnSpPr>
        <p:spPr>
          <a:xfrm rot="10800000" flipH="1">
            <a:off x="2284817" y="1375493"/>
            <a:ext cx="201600" cy="976500"/>
          </a:xfrm>
          <a:prstGeom prst="straightConnector1">
            <a:avLst/>
          </a:prstGeom>
          <a:noFill/>
          <a:ln w="9525" cap="flat" cmpd="sng">
            <a:solidFill>
              <a:srgbClr val="000000"/>
            </a:solidFill>
            <a:prstDash val="solid"/>
            <a:round/>
            <a:headEnd type="none" w="lg" len="lg"/>
            <a:tailEnd type="none" w="lg" len="lg"/>
          </a:ln>
        </p:spPr>
      </p:cxnSp>
      <p:cxnSp>
        <p:nvCxnSpPr>
          <p:cNvPr id="632" name="Shape 632"/>
          <p:cNvCxnSpPr>
            <a:stCxn id="601" idx="6"/>
            <a:endCxn id="625" idx="2"/>
          </p:cNvCxnSpPr>
          <p:nvPr/>
        </p:nvCxnSpPr>
        <p:spPr>
          <a:xfrm rot="10800000" flipH="1">
            <a:off x="2284817" y="881993"/>
            <a:ext cx="201600" cy="1470000"/>
          </a:xfrm>
          <a:prstGeom prst="straightConnector1">
            <a:avLst/>
          </a:prstGeom>
          <a:noFill/>
          <a:ln w="9525" cap="flat" cmpd="sng">
            <a:solidFill>
              <a:srgbClr val="000000"/>
            </a:solidFill>
            <a:prstDash val="solid"/>
            <a:round/>
            <a:headEnd type="none" w="lg" len="lg"/>
            <a:tailEnd type="none" w="lg" len="lg"/>
          </a:ln>
        </p:spPr>
      </p:cxnSp>
      <p:cxnSp>
        <p:nvCxnSpPr>
          <p:cNvPr id="633" name="Shape 633"/>
          <p:cNvCxnSpPr>
            <a:stCxn id="601" idx="6"/>
            <a:endCxn id="627" idx="2"/>
          </p:cNvCxnSpPr>
          <p:nvPr/>
        </p:nvCxnSpPr>
        <p:spPr>
          <a:xfrm rot="10800000" flipH="1">
            <a:off x="2284817" y="1868993"/>
            <a:ext cx="201600" cy="483000"/>
          </a:xfrm>
          <a:prstGeom prst="straightConnector1">
            <a:avLst/>
          </a:prstGeom>
          <a:noFill/>
          <a:ln w="9525" cap="flat" cmpd="sng">
            <a:solidFill>
              <a:srgbClr val="000000"/>
            </a:solidFill>
            <a:prstDash val="solid"/>
            <a:round/>
            <a:headEnd type="none" w="lg" len="lg"/>
            <a:tailEnd type="none" w="lg" len="lg"/>
          </a:ln>
        </p:spPr>
      </p:cxnSp>
      <p:cxnSp>
        <p:nvCxnSpPr>
          <p:cNvPr id="634" name="Shape 634"/>
          <p:cNvCxnSpPr/>
          <p:nvPr/>
        </p:nvCxnSpPr>
        <p:spPr>
          <a:xfrm>
            <a:off x="2899289" y="878908"/>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35" name="Shape 635"/>
          <p:cNvCxnSpPr/>
          <p:nvPr/>
        </p:nvCxnSpPr>
        <p:spPr>
          <a:xfrm>
            <a:off x="2899289" y="1375012"/>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36" name="Shape 636"/>
          <p:cNvCxnSpPr/>
          <p:nvPr/>
        </p:nvCxnSpPr>
        <p:spPr>
          <a:xfrm>
            <a:off x="2899289" y="1871117"/>
            <a:ext cx="163500" cy="1200"/>
          </a:xfrm>
          <a:prstGeom prst="straightConnector1">
            <a:avLst/>
          </a:prstGeom>
          <a:noFill/>
          <a:ln w="19050" cap="flat" cmpd="sng">
            <a:solidFill>
              <a:srgbClr val="000000"/>
            </a:solidFill>
            <a:prstDash val="solid"/>
            <a:round/>
            <a:headEnd type="none" w="lg" len="lg"/>
            <a:tailEnd type="triangle" w="lg" len="lg"/>
          </a:ln>
        </p:spPr>
      </p:cxnSp>
      <p:sp>
        <p:nvSpPr>
          <p:cNvPr id="637" name="Shape 637"/>
          <p:cNvSpPr/>
          <p:nvPr/>
        </p:nvSpPr>
        <p:spPr>
          <a:xfrm>
            <a:off x="3062643" y="698570"/>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38" name="Shape 638"/>
          <p:cNvSpPr/>
          <p:nvPr/>
        </p:nvSpPr>
        <p:spPr>
          <a:xfrm>
            <a:off x="3070464" y="1190355"/>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39" name="Shape 639"/>
          <p:cNvSpPr/>
          <p:nvPr/>
        </p:nvSpPr>
        <p:spPr>
          <a:xfrm>
            <a:off x="3070464" y="1690779"/>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40" name="Shape 640"/>
          <p:cNvSpPr/>
          <p:nvPr/>
        </p:nvSpPr>
        <p:spPr>
          <a:xfrm>
            <a:off x="5018750" y="1355925"/>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41" name="Shape 641"/>
          <p:cNvSpPr/>
          <p:nvPr/>
        </p:nvSpPr>
        <p:spPr>
          <a:xfrm>
            <a:off x="5018750" y="1849462"/>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42" name="Shape 642"/>
          <p:cNvSpPr/>
          <p:nvPr/>
        </p:nvSpPr>
        <p:spPr>
          <a:xfrm>
            <a:off x="5018750" y="2342998"/>
            <a:ext cx="412800" cy="412800"/>
          </a:xfrm>
          <a:prstGeom prst="ellipse">
            <a:avLst/>
          </a:prstGeom>
          <a:solidFill>
            <a:srgbClr val="F2686D"/>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43" name="Shape 643"/>
          <p:cNvSpPr/>
          <p:nvPr/>
        </p:nvSpPr>
        <p:spPr>
          <a:xfrm>
            <a:off x="5791625" y="2403668"/>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44" name="Shape 644"/>
          <p:cNvSpPr/>
          <p:nvPr/>
        </p:nvSpPr>
        <p:spPr>
          <a:xfrm>
            <a:off x="5791625" y="2897205"/>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45" name="Shape 645"/>
          <p:cNvCxnSpPr>
            <a:stCxn id="640" idx="6"/>
            <a:endCxn id="643" idx="1"/>
          </p:cNvCxnSpPr>
          <p:nvPr/>
        </p:nvCxnSpPr>
        <p:spPr>
          <a:xfrm>
            <a:off x="5431550" y="1562325"/>
            <a:ext cx="420600" cy="901800"/>
          </a:xfrm>
          <a:prstGeom prst="straightConnector1">
            <a:avLst/>
          </a:prstGeom>
          <a:noFill/>
          <a:ln w="19050" cap="flat" cmpd="sng">
            <a:solidFill>
              <a:srgbClr val="000000"/>
            </a:solidFill>
            <a:prstDash val="solid"/>
            <a:round/>
            <a:headEnd type="none" w="lg" len="lg"/>
            <a:tailEnd type="none" w="lg" len="lg"/>
          </a:ln>
        </p:spPr>
      </p:cxnSp>
      <p:cxnSp>
        <p:nvCxnSpPr>
          <p:cNvPr id="646" name="Shape 646"/>
          <p:cNvCxnSpPr>
            <a:stCxn id="641" idx="6"/>
            <a:endCxn id="643" idx="3"/>
          </p:cNvCxnSpPr>
          <p:nvPr/>
        </p:nvCxnSpPr>
        <p:spPr>
          <a:xfrm>
            <a:off x="5431550" y="2055862"/>
            <a:ext cx="420600" cy="700200"/>
          </a:xfrm>
          <a:prstGeom prst="straightConnector1">
            <a:avLst/>
          </a:prstGeom>
          <a:noFill/>
          <a:ln w="19050" cap="flat" cmpd="sng">
            <a:solidFill>
              <a:srgbClr val="000000"/>
            </a:solidFill>
            <a:prstDash val="solid"/>
            <a:round/>
            <a:headEnd type="none" w="lg" len="lg"/>
            <a:tailEnd type="none" w="lg" len="lg"/>
          </a:ln>
        </p:spPr>
      </p:cxnSp>
      <p:cxnSp>
        <p:nvCxnSpPr>
          <p:cNvPr id="647" name="Shape 647"/>
          <p:cNvCxnSpPr>
            <a:stCxn id="641" idx="6"/>
            <a:endCxn id="644" idx="1"/>
          </p:cNvCxnSpPr>
          <p:nvPr/>
        </p:nvCxnSpPr>
        <p:spPr>
          <a:xfrm>
            <a:off x="5431550" y="2055862"/>
            <a:ext cx="420600" cy="901800"/>
          </a:xfrm>
          <a:prstGeom prst="straightConnector1">
            <a:avLst/>
          </a:prstGeom>
          <a:noFill/>
          <a:ln w="19050" cap="flat" cmpd="sng">
            <a:solidFill>
              <a:srgbClr val="000000"/>
            </a:solidFill>
            <a:prstDash val="solid"/>
            <a:round/>
            <a:headEnd type="none" w="lg" len="lg"/>
            <a:tailEnd type="none" w="lg" len="lg"/>
          </a:ln>
        </p:spPr>
      </p:cxnSp>
      <p:cxnSp>
        <p:nvCxnSpPr>
          <p:cNvPr id="648" name="Shape 648"/>
          <p:cNvCxnSpPr>
            <a:stCxn id="642" idx="6"/>
            <a:endCxn id="644" idx="3"/>
          </p:cNvCxnSpPr>
          <p:nvPr/>
        </p:nvCxnSpPr>
        <p:spPr>
          <a:xfrm>
            <a:off x="5431550" y="2549398"/>
            <a:ext cx="420600" cy="700200"/>
          </a:xfrm>
          <a:prstGeom prst="straightConnector1">
            <a:avLst/>
          </a:prstGeom>
          <a:noFill/>
          <a:ln w="19050" cap="flat" cmpd="sng">
            <a:solidFill>
              <a:srgbClr val="000000"/>
            </a:solidFill>
            <a:prstDash val="solid"/>
            <a:round/>
            <a:headEnd type="none" w="lg" len="lg"/>
            <a:tailEnd type="none" w="lg" len="lg"/>
          </a:ln>
        </p:spPr>
      </p:cxnSp>
      <p:sp>
        <p:nvSpPr>
          <p:cNvPr id="649" name="Shape 649"/>
          <p:cNvSpPr/>
          <p:nvPr/>
        </p:nvSpPr>
        <p:spPr>
          <a:xfrm>
            <a:off x="6224667" y="2156900"/>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50" name="Shape 650"/>
          <p:cNvSpPr/>
          <p:nvPr/>
        </p:nvSpPr>
        <p:spPr>
          <a:xfrm>
            <a:off x="6224667" y="2650437"/>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51" name="Shape 651"/>
          <p:cNvSpPr/>
          <p:nvPr/>
        </p:nvSpPr>
        <p:spPr>
          <a:xfrm>
            <a:off x="6224667" y="3143973"/>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52" name="Shape 652"/>
          <p:cNvSpPr/>
          <p:nvPr/>
        </p:nvSpPr>
        <p:spPr>
          <a:xfrm>
            <a:off x="6637517" y="2403668"/>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53" name="Shape 653"/>
          <p:cNvSpPr/>
          <p:nvPr/>
        </p:nvSpPr>
        <p:spPr>
          <a:xfrm>
            <a:off x="6637517" y="2897205"/>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54" name="Shape 654"/>
          <p:cNvCxnSpPr>
            <a:stCxn id="649" idx="6"/>
            <a:endCxn id="652" idx="1"/>
          </p:cNvCxnSpPr>
          <p:nvPr/>
        </p:nvCxnSpPr>
        <p:spPr>
          <a:xfrm>
            <a:off x="6637467" y="2363300"/>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5" name="Shape 655"/>
          <p:cNvCxnSpPr>
            <a:stCxn id="650" idx="6"/>
            <a:endCxn id="652" idx="3"/>
          </p:cNvCxnSpPr>
          <p:nvPr/>
        </p:nvCxnSpPr>
        <p:spPr>
          <a:xfrm rot="10800000" flipH="1">
            <a:off x="6637467" y="2756037"/>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6" name="Shape 656"/>
          <p:cNvCxnSpPr>
            <a:stCxn id="650" idx="6"/>
            <a:endCxn id="653" idx="1"/>
          </p:cNvCxnSpPr>
          <p:nvPr/>
        </p:nvCxnSpPr>
        <p:spPr>
          <a:xfrm>
            <a:off x="6637467" y="2856837"/>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7" name="Shape 657"/>
          <p:cNvCxnSpPr>
            <a:stCxn id="651" idx="6"/>
            <a:endCxn id="653" idx="3"/>
          </p:cNvCxnSpPr>
          <p:nvPr/>
        </p:nvCxnSpPr>
        <p:spPr>
          <a:xfrm rot="10800000" flipH="1">
            <a:off x="6637467" y="3249573"/>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58" name="Shape 658"/>
          <p:cNvCxnSpPr>
            <a:stCxn id="643" idx="6"/>
            <a:endCxn id="649" idx="3"/>
          </p:cNvCxnSpPr>
          <p:nvPr/>
        </p:nvCxnSpPr>
        <p:spPr>
          <a:xfrm rot="10800000" flipH="1">
            <a:off x="6204425" y="2509268"/>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59" name="Shape 659"/>
          <p:cNvCxnSpPr>
            <a:endCxn id="643" idx="6"/>
          </p:cNvCxnSpPr>
          <p:nvPr/>
        </p:nvCxnSpPr>
        <p:spPr>
          <a:xfrm rot="10800000">
            <a:off x="6204425" y="2610068"/>
            <a:ext cx="88800" cy="88800"/>
          </a:xfrm>
          <a:prstGeom prst="straightConnector1">
            <a:avLst/>
          </a:prstGeom>
          <a:noFill/>
          <a:ln w="19050" cap="flat" cmpd="sng">
            <a:solidFill>
              <a:srgbClr val="000000"/>
            </a:solidFill>
            <a:prstDash val="solid"/>
            <a:round/>
            <a:headEnd type="none" w="lg" len="lg"/>
            <a:tailEnd type="none" w="lg" len="lg"/>
          </a:ln>
        </p:spPr>
      </p:cxnSp>
      <p:cxnSp>
        <p:nvCxnSpPr>
          <p:cNvPr id="660" name="Shape 660"/>
          <p:cNvCxnSpPr/>
          <p:nvPr/>
        </p:nvCxnSpPr>
        <p:spPr>
          <a:xfrm rot="10800000" flipH="1">
            <a:off x="6204474" y="3008784"/>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61" name="Shape 661"/>
          <p:cNvCxnSpPr/>
          <p:nvPr/>
        </p:nvCxnSpPr>
        <p:spPr>
          <a:xfrm rot="10800000">
            <a:off x="6204617" y="3109727"/>
            <a:ext cx="88800" cy="88800"/>
          </a:xfrm>
          <a:prstGeom prst="straightConnector1">
            <a:avLst/>
          </a:prstGeom>
          <a:noFill/>
          <a:ln w="19050" cap="flat" cmpd="sng">
            <a:solidFill>
              <a:srgbClr val="000000"/>
            </a:solidFill>
            <a:prstDash val="solid"/>
            <a:round/>
            <a:headEnd type="none" w="lg" len="lg"/>
            <a:tailEnd type="none" w="lg" len="lg"/>
          </a:ln>
        </p:spPr>
      </p:cxnSp>
      <p:sp>
        <p:nvSpPr>
          <p:cNvPr id="662" name="Shape 662"/>
          <p:cNvSpPr/>
          <p:nvPr/>
        </p:nvSpPr>
        <p:spPr>
          <a:xfrm>
            <a:off x="7251831" y="2156900"/>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63" name="Shape 663"/>
          <p:cNvSpPr/>
          <p:nvPr/>
        </p:nvSpPr>
        <p:spPr>
          <a:xfrm>
            <a:off x="7251831" y="2650437"/>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64" name="Shape 664"/>
          <p:cNvSpPr/>
          <p:nvPr/>
        </p:nvSpPr>
        <p:spPr>
          <a:xfrm>
            <a:off x="7251831" y="3143973"/>
            <a:ext cx="412800" cy="412800"/>
          </a:xfrm>
          <a:prstGeom prst="ellipse">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65" name="Shape 665"/>
          <p:cNvCxnSpPr>
            <a:stCxn id="652" idx="6"/>
            <a:endCxn id="662" idx="2"/>
          </p:cNvCxnSpPr>
          <p:nvPr/>
        </p:nvCxnSpPr>
        <p:spPr>
          <a:xfrm rot="10800000" flipH="1">
            <a:off x="7050317" y="236316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66" name="Shape 666"/>
          <p:cNvCxnSpPr>
            <a:stCxn id="652" idx="6"/>
            <a:endCxn id="663" idx="2"/>
          </p:cNvCxnSpPr>
          <p:nvPr/>
        </p:nvCxnSpPr>
        <p:spPr>
          <a:xfrm>
            <a:off x="7050317" y="261006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67" name="Shape 667"/>
          <p:cNvCxnSpPr>
            <a:stCxn id="652" idx="6"/>
            <a:endCxn id="664" idx="2"/>
          </p:cNvCxnSpPr>
          <p:nvPr/>
        </p:nvCxnSpPr>
        <p:spPr>
          <a:xfrm>
            <a:off x="7050317" y="2610068"/>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668" name="Shape 668"/>
          <p:cNvCxnSpPr>
            <a:stCxn id="653" idx="6"/>
            <a:endCxn id="663" idx="2"/>
          </p:cNvCxnSpPr>
          <p:nvPr/>
        </p:nvCxnSpPr>
        <p:spPr>
          <a:xfrm rot="10800000" flipH="1">
            <a:off x="7050317" y="2856705"/>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69" name="Shape 669"/>
          <p:cNvCxnSpPr>
            <a:stCxn id="653" idx="6"/>
            <a:endCxn id="662" idx="2"/>
          </p:cNvCxnSpPr>
          <p:nvPr/>
        </p:nvCxnSpPr>
        <p:spPr>
          <a:xfrm rot="10800000" flipH="1">
            <a:off x="7050317" y="2363205"/>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670" name="Shape 670"/>
          <p:cNvCxnSpPr>
            <a:stCxn id="653" idx="6"/>
            <a:endCxn id="664" idx="2"/>
          </p:cNvCxnSpPr>
          <p:nvPr/>
        </p:nvCxnSpPr>
        <p:spPr>
          <a:xfrm>
            <a:off x="7050317" y="3103605"/>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671" name="Shape 671"/>
          <p:cNvCxnSpPr/>
          <p:nvPr/>
        </p:nvCxnSpPr>
        <p:spPr>
          <a:xfrm>
            <a:off x="7664739" y="2360145"/>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72" name="Shape 672"/>
          <p:cNvCxnSpPr/>
          <p:nvPr/>
        </p:nvCxnSpPr>
        <p:spPr>
          <a:xfrm>
            <a:off x="7664739" y="2856250"/>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673" name="Shape 673"/>
          <p:cNvCxnSpPr/>
          <p:nvPr/>
        </p:nvCxnSpPr>
        <p:spPr>
          <a:xfrm>
            <a:off x="7664739" y="3352354"/>
            <a:ext cx="163500" cy="1200"/>
          </a:xfrm>
          <a:prstGeom prst="straightConnector1">
            <a:avLst/>
          </a:prstGeom>
          <a:noFill/>
          <a:ln w="19050" cap="flat" cmpd="sng">
            <a:solidFill>
              <a:srgbClr val="000000"/>
            </a:solidFill>
            <a:prstDash val="solid"/>
            <a:round/>
            <a:headEnd type="none" w="lg" len="lg"/>
            <a:tailEnd type="triangle" w="lg" len="lg"/>
          </a:ln>
        </p:spPr>
      </p:cxnSp>
      <p:sp>
        <p:nvSpPr>
          <p:cNvPr id="674" name="Shape 674"/>
          <p:cNvSpPr/>
          <p:nvPr/>
        </p:nvSpPr>
        <p:spPr>
          <a:xfrm>
            <a:off x="7828093" y="2179807"/>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75" name="Shape 675"/>
          <p:cNvSpPr/>
          <p:nvPr/>
        </p:nvSpPr>
        <p:spPr>
          <a:xfrm>
            <a:off x="7835914" y="2671593"/>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76" name="Shape 676"/>
          <p:cNvSpPr/>
          <p:nvPr/>
        </p:nvSpPr>
        <p:spPr>
          <a:xfrm>
            <a:off x="7835914" y="3172016"/>
            <a:ext cx="644100" cy="361800"/>
          </a:xfrm>
          <a:prstGeom prst="roundRect">
            <a:avLst>
              <a:gd name="adj" fmla="val 8413"/>
            </a:avLst>
          </a:prstGeom>
          <a:solidFill>
            <a:srgbClr val="BCD631"/>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677" name="Shape 677"/>
          <p:cNvSpPr/>
          <p:nvPr/>
        </p:nvSpPr>
        <p:spPr>
          <a:xfrm>
            <a:off x="5806925" y="923081"/>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78" name="Shape 678"/>
          <p:cNvSpPr/>
          <p:nvPr/>
        </p:nvSpPr>
        <p:spPr>
          <a:xfrm>
            <a:off x="5806925" y="1416618"/>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79" name="Shape 679"/>
          <p:cNvCxnSpPr>
            <a:stCxn id="640" idx="6"/>
            <a:endCxn id="677" idx="1"/>
          </p:cNvCxnSpPr>
          <p:nvPr/>
        </p:nvCxnSpPr>
        <p:spPr>
          <a:xfrm rot="10800000" flipH="1">
            <a:off x="5431550" y="983625"/>
            <a:ext cx="435900" cy="578700"/>
          </a:xfrm>
          <a:prstGeom prst="straightConnector1">
            <a:avLst/>
          </a:prstGeom>
          <a:noFill/>
          <a:ln w="19050" cap="flat" cmpd="sng">
            <a:solidFill>
              <a:srgbClr val="000000"/>
            </a:solidFill>
            <a:prstDash val="solid"/>
            <a:round/>
            <a:headEnd type="none" w="lg" len="lg"/>
            <a:tailEnd type="none" w="lg" len="lg"/>
          </a:ln>
        </p:spPr>
      </p:cxnSp>
      <p:cxnSp>
        <p:nvCxnSpPr>
          <p:cNvPr id="680" name="Shape 680"/>
          <p:cNvCxnSpPr>
            <a:stCxn id="641" idx="6"/>
            <a:endCxn id="677" idx="3"/>
          </p:cNvCxnSpPr>
          <p:nvPr/>
        </p:nvCxnSpPr>
        <p:spPr>
          <a:xfrm rot="10800000" flipH="1">
            <a:off x="5431550" y="1275562"/>
            <a:ext cx="435900" cy="780300"/>
          </a:xfrm>
          <a:prstGeom prst="straightConnector1">
            <a:avLst/>
          </a:prstGeom>
          <a:noFill/>
          <a:ln w="19050" cap="flat" cmpd="sng">
            <a:solidFill>
              <a:srgbClr val="000000"/>
            </a:solidFill>
            <a:prstDash val="solid"/>
            <a:round/>
            <a:headEnd type="none" w="lg" len="lg"/>
            <a:tailEnd type="none" w="lg" len="lg"/>
          </a:ln>
        </p:spPr>
      </p:cxnSp>
      <p:cxnSp>
        <p:nvCxnSpPr>
          <p:cNvPr id="681" name="Shape 681"/>
          <p:cNvCxnSpPr>
            <a:stCxn id="641" idx="6"/>
            <a:endCxn id="678" idx="1"/>
          </p:cNvCxnSpPr>
          <p:nvPr/>
        </p:nvCxnSpPr>
        <p:spPr>
          <a:xfrm rot="10800000" flipH="1">
            <a:off x="5431550" y="1477162"/>
            <a:ext cx="435900" cy="578700"/>
          </a:xfrm>
          <a:prstGeom prst="straightConnector1">
            <a:avLst/>
          </a:prstGeom>
          <a:noFill/>
          <a:ln w="19050" cap="flat" cmpd="sng">
            <a:solidFill>
              <a:srgbClr val="000000"/>
            </a:solidFill>
            <a:prstDash val="solid"/>
            <a:round/>
            <a:headEnd type="none" w="lg" len="lg"/>
            <a:tailEnd type="none" w="lg" len="lg"/>
          </a:ln>
        </p:spPr>
      </p:cxnSp>
      <p:cxnSp>
        <p:nvCxnSpPr>
          <p:cNvPr id="682" name="Shape 682"/>
          <p:cNvCxnSpPr>
            <a:stCxn id="642" idx="6"/>
            <a:endCxn id="678" idx="3"/>
          </p:cNvCxnSpPr>
          <p:nvPr/>
        </p:nvCxnSpPr>
        <p:spPr>
          <a:xfrm rot="10800000" flipH="1">
            <a:off x="5431550" y="1769098"/>
            <a:ext cx="435900" cy="780300"/>
          </a:xfrm>
          <a:prstGeom prst="straightConnector1">
            <a:avLst/>
          </a:prstGeom>
          <a:noFill/>
          <a:ln w="19050" cap="flat" cmpd="sng">
            <a:solidFill>
              <a:srgbClr val="000000"/>
            </a:solidFill>
            <a:prstDash val="solid"/>
            <a:round/>
            <a:headEnd type="none" w="lg" len="lg"/>
            <a:tailEnd type="none" w="lg" len="lg"/>
          </a:ln>
        </p:spPr>
      </p:cxnSp>
      <p:sp>
        <p:nvSpPr>
          <p:cNvPr id="683" name="Shape 683"/>
          <p:cNvSpPr/>
          <p:nvPr/>
        </p:nvSpPr>
        <p:spPr>
          <a:xfrm>
            <a:off x="6239967" y="676313"/>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84" name="Shape 684"/>
          <p:cNvSpPr/>
          <p:nvPr/>
        </p:nvSpPr>
        <p:spPr>
          <a:xfrm>
            <a:off x="6239967" y="1169849"/>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85" name="Shape 685"/>
          <p:cNvSpPr/>
          <p:nvPr/>
        </p:nvSpPr>
        <p:spPr>
          <a:xfrm>
            <a:off x="6239967" y="1663386"/>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86" name="Shape 686"/>
          <p:cNvSpPr/>
          <p:nvPr/>
        </p:nvSpPr>
        <p:spPr>
          <a:xfrm>
            <a:off x="6652817" y="923081"/>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87" name="Shape 687"/>
          <p:cNvSpPr/>
          <p:nvPr/>
        </p:nvSpPr>
        <p:spPr>
          <a:xfrm>
            <a:off x="6652817" y="1416618"/>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88" name="Shape 688"/>
          <p:cNvCxnSpPr>
            <a:stCxn id="683" idx="6"/>
            <a:endCxn id="686" idx="1"/>
          </p:cNvCxnSpPr>
          <p:nvPr/>
        </p:nvCxnSpPr>
        <p:spPr>
          <a:xfrm>
            <a:off x="6652767" y="882713"/>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89" name="Shape 689"/>
          <p:cNvCxnSpPr>
            <a:stCxn id="684" idx="6"/>
            <a:endCxn id="686" idx="3"/>
          </p:cNvCxnSpPr>
          <p:nvPr/>
        </p:nvCxnSpPr>
        <p:spPr>
          <a:xfrm rot="10800000" flipH="1">
            <a:off x="6652767" y="1275449"/>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90" name="Shape 690"/>
          <p:cNvCxnSpPr>
            <a:stCxn id="684" idx="6"/>
            <a:endCxn id="687" idx="1"/>
          </p:cNvCxnSpPr>
          <p:nvPr/>
        </p:nvCxnSpPr>
        <p:spPr>
          <a:xfrm>
            <a:off x="6652767" y="1376249"/>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91" name="Shape 691"/>
          <p:cNvCxnSpPr>
            <a:stCxn id="685" idx="6"/>
            <a:endCxn id="687" idx="3"/>
          </p:cNvCxnSpPr>
          <p:nvPr/>
        </p:nvCxnSpPr>
        <p:spPr>
          <a:xfrm rot="10800000" flipH="1">
            <a:off x="6652767" y="1768986"/>
            <a:ext cx="60600" cy="100800"/>
          </a:xfrm>
          <a:prstGeom prst="straightConnector1">
            <a:avLst/>
          </a:prstGeom>
          <a:noFill/>
          <a:ln w="19050" cap="flat" cmpd="sng">
            <a:solidFill>
              <a:srgbClr val="000000"/>
            </a:solidFill>
            <a:prstDash val="solid"/>
            <a:round/>
            <a:headEnd type="none" w="lg" len="lg"/>
            <a:tailEnd type="none" w="lg" len="lg"/>
          </a:ln>
        </p:spPr>
      </p:cxnSp>
      <p:cxnSp>
        <p:nvCxnSpPr>
          <p:cNvPr id="692" name="Shape 692"/>
          <p:cNvCxnSpPr>
            <a:stCxn id="677" idx="6"/>
            <a:endCxn id="683" idx="3"/>
          </p:cNvCxnSpPr>
          <p:nvPr/>
        </p:nvCxnSpPr>
        <p:spPr>
          <a:xfrm rot="10800000" flipH="1">
            <a:off x="6219725" y="1028681"/>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93" name="Shape 693"/>
          <p:cNvCxnSpPr>
            <a:endCxn id="677" idx="6"/>
          </p:cNvCxnSpPr>
          <p:nvPr/>
        </p:nvCxnSpPr>
        <p:spPr>
          <a:xfrm rot="10800000">
            <a:off x="6219725" y="1129481"/>
            <a:ext cx="88800" cy="88800"/>
          </a:xfrm>
          <a:prstGeom prst="straightConnector1">
            <a:avLst/>
          </a:prstGeom>
          <a:noFill/>
          <a:ln w="19050" cap="flat" cmpd="sng">
            <a:solidFill>
              <a:srgbClr val="000000"/>
            </a:solidFill>
            <a:prstDash val="solid"/>
            <a:round/>
            <a:headEnd type="none" w="lg" len="lg"/>
            <a:tailEnd type="none" w="lg" len="lg"/>
          </a:ln>
        </p:spPr>
      </p:cxnSp>
      <p:cxnSp>
        <p:nvCxnSpPr>
          <p:cNvPr id="694" name="Shape 694"/>
          <p:cNvCxnSpPr/>
          <p:nvPr/>
        </p:nvCxnSpPr>
        <p:spPr>
          <a:xfrm rot="10800000" flipH="1">
            <a:off x="6219774" y="1528196"/>
            <a:ext cx="80700" cy="100800"/>
          </a:xfrm>
          <a:prstGeom prst="straightConnector1">
            <a:avLst/>
          </a:prstGeom>
          <a:noFill/>
          <a:ln w="19050" cap="flat" cmpd="sng">
            <a:solidFill>
              <a:srgbClr val="000000"/>
            </a:solidFill>
            <a:prstDash val="solid"/>
            <a:round/>
            <a:headEnd type="none" w="lg" len="lg"/>
            <a:tailEnd type="none" w="lg" len="lg"/>
          </a:ln>
        </p:spPr>
      </p:cxnSp>
      <p:cxnSp>
        <p:nvCxnSpPr>
          <p:cNvPr id="695" name="Shape 695"/>
          <p:cNvCxnSpPr/>
          <p:nvPr/>
        </p:nvCxnSpPr>
        <p:spPr>
          <a:xfrm rot="10800000">
            <a:off x="6219917" y="1629140"/>
            <a:ext cx="88800" cy="88800"/>
          </a:xfrm>
          <a:prstGeom prst="straightConnector1">
            <a:avLst/>
          </a:prstGeom>
          <a:noFill/>
          <a:ln w="19050" cap="flat" cmpd="sng">
            <a:solidFill>
              <a:srgbClr val="000000"/>
            </a:solidFill>
            <a:prstDash val="solid"/>
            <a:round/>
            <a:headEnd type="none" w="lg" len="lg"/>
            <a:tailEnd type="none" w="lg" len="lg"/>
          </a:ln>
        </p:spPr>
      </p:cxnSp>
      <p:sp>
        <p:nvSpPr>
          <p:cNvPr id="696" name="Shape 696"/>
          <p:cNvSpPr/>
          <p:nvPr/>
        </p:nvSpPr>
        <p:spPr>
          <a:xfrm>
            <a:off x="7267131" y="676313"/>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97" name="Shape 697"/>
          <p:cNvSpPr/>
          <p:nvPr/>
        </p:nvSpPr>
        <p:spPr>
          <a:xfrm>
            <a:off x="7267131" y="1169849"/>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698" name="Shape 698"/>
          <p:cNvSpPr/>
          <p:nvPr/>
        </p:nvSpPr>
        <p:spPr>
          <a:xfrm>
            <a:off x="7267131" y="1663386"/>
            <a:ext cx="412800" cy="412800"/>
          </a:xfrm>
          <a:prstGeom prst="ellipse">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699" name="Shape 699"/>
          <p:cNvCxnSpPr>
            <a:stCxn id="686" idx="6"/>
            <a:endCxn id="696" idx="2"/>
          </p:cNvCxnSpPr>
          <p:nvPr/>
        </p:nvCxnSpPr>
        <p:spPr>
          <a:xfrm rot="10800000" flipH="1">
            <a:off x="7065617" y="882581"/>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0" name="Shape 700"/>
          <p:cNvCxnSpPr>
            <a:stCxn id="686" idx="6"/>
            <a:endCxn id="697" idx="2"/>
          </p:cNvCxnSpPr>
          <p:nvPr/>
        </p:nvCxnSpPr>
        <p:spPr>
          <a:xfrm>
            <a:off x="7065617" y="1129481"/>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1" name="Shape 701"/>
          <p:cNvCxnSpPr>
            <a:stCxn id="686" idx="6"/>
            <a:endCxn id="698" idx="2"/>
          </p:cNvCxnSpPr>
          <p:nvPr/>
        </p:nvCxnSpPr>
        <p:spPr>
          <a:xfrm>
            <a:off x="7065617" y="1129481"/>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702" name="Shape 702"/>
          <p:cNvCxnSpPr>
            <a:stCxn id="687" idx="6"/>
            <a:endCxn id="697" idx="2"/>
          </p:cNvCxnSpPr>
          <p:nvPr/>
        </p:nvCxnSpPr>
        <p:spPr>
          <a:xfrm rot="10800000" flipH="1">
            <a:off x="7065617" y="137611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3" name="Shape 703"/>
          <p:cNvCxnSpPr>
            <a:stCxn id="687" idx="6"/>
            <a:endCxn id="696" idx="2"/>
          </p:cNvCxnSpPr>
          <p:nvPr/>
        </p:nvCxnSpPr>
        <p:spPr>
          <a:xfrm rot="10800000" flipH="1">
            <a:off x="7065617" y="882618"/>
            <a:ext cx="201600" cy="740400"/>
          </a:xfrm>
          <a:prstGeom prst="straightConnector1">
            <a:avLst/>
          </a:prstGeom>
          <a:noFill/>
          <a:ln w="19050" cap="flat" cmpd="sng">
            <a:solidFill>
              <a:srgbClr val="000000"/>
            </a:solidFill>
            <a:prstDash val="solid"/>
            <a:round/>
            <a:headEnd type="none" w="lg" len="lg"/>
            <a:tailEnd type="none" w="lg" len="lg"/>
          </a:ln>
        </p:spPr>
      </p:cxnSp>
      <p:cxnSp>
        <p:nvCxnSpPr>
          <p:cNvPr id="704" name="Shape 704"/>
          <p:cNvCxnSpPr>
            <a:stCxn id="687" idx="6"/>
            <a:endCxn id="698" idx="2"/>
          </p:cNvCxnSpPr>
          <p:nvPr/>
        </p:nvCxnSpPr>
        <p:spPr>
          <a:xfrm>
            <a:off x="7065617" y="1623018"/>
            <a:ext cx="201600" cy="246900"/>
          </a:xfrm>
          <a:prstGeom prst="straightConnector1">
            <a:avLst/>
          </a:prstGeom>
          <a:noFill/>
          <a:ln w="19050" cap="flat" cmpd="sng">
            <a:solidFill>
              <a:srgbClr val="000000"/>
            </a:solidFill>
            <a:prstDash val="solid"/>
            <a:round/>
            <a:headEnd type="none" w="lg" len="lg"/>
            <a:tailEnd type="none" w="lg" len="lg"/>
          </a:ln>
        </p:spPr>
      </p:cxnSp>
      <p:cxnSp>
        <p:nvCxnSpPr>
          <p:cNvPr id="705" name="Shape 705"/>
          <p:cNvCxnSpPr/>
          <p:nvPr/>
        </p:nvCxnSpPr>
        <p:spPr>
          <a:xfrm>
            <a:off x="7680039" y="879558"/>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706" name="Shape 706"/>
          <p:cNvCxnSpPr/>
          <p:nvPr/>
        </p:nvCxnSpPr>
        <p:spPr>
          <a:xfrm>
            <a:off x="7680039" y="1375662"/>
            <a:ext cx="163500" cy="1200"/>
          </a:xfrm>
          <a:prstGeom prst="straightConnector1">
            <a:avLst/>
          </a:prstGeom>
          <a:noFill/>
          <a:ln w="19050" cap="flat" cmpd="sng">
            <a:solidFill>
              <a:srgbClr val="000000"/>
            </a:solidFill>
            <a:prstDash val="solid"/>
            <a:round/>
            <a:headEnd type="none" w="lg" len="lg"/>
            <a:tailEnd type="triangle" w="lg" len="lg"/>
          </a:ln>
        </p:spPr>
      </p:cxnSp>
      <p:cxnSp>
        <p:nvCxnSpPr>
          <p:cNvPr id="707" name="Shape 707"/>
          <p:cNvCxnSpPr/>
          <p:nvPr/>
        </p:nvCxnSpPr>
        <p:spPr>
          <a:xfrm>
            <a:off x="7680039" y="1871767"/>
            <a:ext cx="163500" cy="1200"/>
          </a:xfrm>
          <a:prstGeom prst="straightConnector1">
            <a:avLst/>
          </a:prstGeom>
          <a:noFill/>
          <a:ln w="19050" cap="flat" cmpd="sng">
            <a:solidFill>
              <a:srgbClr val="000000"/>
            </a:solidFill>
            <a:prstDash val="solid"/>
            <a:round/>
            <a:headEnd type="none" w="lg" len="lg"/>
            <a:tailEnd type="triangle" w="lg" len="lg"/>
          </a:ln>
        </p:spPr>
      </p:cxnSp>
      <p:sp>
        <p:nvSpPr>
          <p:cNvPr id="708" name="Shape 708"/>
          <p:cNvSpPr/>
          <p:nvPr/>
        </p:nvSpPr>
        <p:spPr>
          <a:xfrm>
            <a:off x="7843393" y="699220"/>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709" name="Shape 709"/>
          <p:cNvSpPr/>
          <p:nvPr/>
        </p:nvSpPr>
        <p:spPr>
          <a:xfrm>
            <a:off x="7851214" y="1191005"/>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710" name="Shape 710"/>
          <p:cNvSpPr/>
          <p:nvPr/>
        </p:nvSpPr>
        <p:spPr>
          <a:xfrm>
            <a:off x="7851214" y="1691429"/>
            <a:ext cx="644100" cy="361800"/>
          </a:xfrm>
          <a:prstGeom prst="roundRect">
            <a:avLst>
              <a:gd name="adj" fmla="val 8413"/>
            </a:avLst>
          </a:prstGeom>
          <a:solidFill>
            <a:srgbClr val="79D2F3"/>
          </a:solid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Impact"/>
              <a:ea typeface="Impact"/>
              <a:cs typeface="Impact"/>
              <a:sym typeface="Impact"/>
            </a:endParaRPr>
          </a:p>
        </p:txBody>
      </p:sp>
      <p:sp>
        <p:nvSpPr>
          <p:cNvPr id="711" name="Shape 711"/>
          <p:cNvSpPr txBox="1"/>
          <p:nvPr/>
        </p:nvSpPr>
        <p:spPr>
          <a:xfrm>
            <a:off x="326300" y="3671788"/>
            <a:ext cx="3657600" cy="522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More sharing = Higher throughput</a:t>
            </a:r>
            <a:endParaRPr sz="2500" dirty="0">
              <a:latin typeface="Avenir Next Condensed Regular" charset="0"/>
              <a:ea typeface="Avenir Next Condensed Regular" charset="0"/>
              <a:cs typeface="Avenir Next Condensed Regular" charset="0"/>
              <a:sym typeface="Pathway Gothic One"/>
            </a:endParaRPr>
          </a:p>
        </p:txBody>
      </p:sp>
      <p:sp>
        <p:nvSpPr>
          <p:cNvPr id="712" name="Shape 712"/>
          <p:cNvSpPr txBox="1"/>
          <p:nvPr/>
        </p:nvSpPr>
        <p:spPr>
          <a:xfrm>
            <a:off x="4434275" y="3672438"/>
            <a:ext cx="4467000" cy="52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More specialization = Higher per-frame acc.</a:t>
            </a:r>
            <a:endParaRPr sz="2500" dirty="0">
              <a:latin typeface="Avenir Next Condensed Regular" charset="0"/>
              <a:ea typeface="Avenir Next Condensed Regular" charset="0"/>
              <a:cs typeface="Avenir Next Condensed Regular" charset="0"/>
              <a:sym typeface="Pathway Gothic One"/>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24</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1"/>
                                        </p:tgtEl>
                                        <p:attrNameLst>
                                          <p:attrName>style.visibility</p:attrName>
                                        </p:attrNameLst>
                                      </p:cBhvr>
                                      <p:to>
                                        <p:strVal val="visible"/>
                                      </p:to>
                                    </p:set>
                                    <p:animEffect transition="in" filter="fade">
                                      <p:cBhvr>
                                        <p:cTn id="7" dur="1"/>
                                        <p:tgtEl>
                                          <p:spTgt spid="7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2"/>
                                        </p:tgtEl>
                                        <p:attrNameLst>
                                          <p:attrName>style.visibility</p:attrName>
                                        </p:attrNameLst>
                                      </p:cBhvr>
                                      <p:to>
                                        <p:strVal val="visible"/>
                                      </p:to>
                                    </p:set>
                                    <p:animEffect transition="in" filter="fade">
                                      <p:cBhvr>
                                        <p:cTn id="12" dur="1"/>
                                        <p:tgtEl>
                                          <p:spTgt spid="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How do we measure application performance?</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25</a:t>
            </a:fld>
            <a:endParaRPr lang="uk-UA"/>
          </a:p>
        </p:txBody>
      </p:sp>
    </p:spTree>
    <p:extLst>
      <p:ext uri="{BB962C8B-B14F-4D97-AF65-F5344CB8AC3E}">
        <p14:creationId xmlns:p14="http://schemas.microsoft.com/office/powerpoint/2010/main" val="725654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5" name="Shape 86"/>
          <p:cNvSpPr txBox="1">
            <a:spLocks/>
          </p:cNvSpPr>
          <p:nvPr/>
        </p:nvSpPr>
        <p:spPr bwMode="black">
          <a:xfrm>
            <a:off x="339334" y="2123723"/>
            <a:ext cx="4498673"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000" dirty="0" smtClean="0">
                <a:latin typeface="Avenir Next Condensed Medium" charset="0"/>
                <a:ea typeface="Avenir Next Condensed Medium" charset="0"/>
                <a:cs typeface="Avenir Next Condensed Medium" charset="0"/>
              </a:rPr>
              <a:t>Application example:</a:t>
            </a:r>
          </a:p>
          <a:p>
            <a:pPr>
              <a:buFontTx/>
            </a:pPr>
            <a:r>
              <a:rPr lang="en-US" sz="3000" dirty="0" smtClean="0">
                <a:latin typeface="Avenir Next Condensed Medium" charset="0"/>
                <a:ea typeface="Avenir Next Condensed Medium" charset="0"/>
                <a:cs typeface="Avenir Next Condensed Medium" charset="0"/>
              </a:rPr>
              <a:t>Event detection</a:t>
            </a:r>
            <a:endParaRPr lang="en" sz="3000" dirty="0">
              <a:latin typeface="Avenir Next Condensed Medium" charset="0"/>
              <a:ea typeface="Avenir Next Condensed Medium" charset="0"/>
              <a:cs typeface="Avenir Next Condensed Medium" charset="0"/>
            </a:endParaRPr>
          </a:p>
        </p:txBody>
      </p:sp>
      <p:sp>
        <p:nvSpPr>
          <p:cNvPr id="6" name="Slide Number Placeholder 5"/>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26</a:t>
            </a:fld>
            <a:endParaRPr lang="uk-UA"/>
          </a:p>
        </p:txBody>
      </p:sp>
      <p:pic>
        <p:nvPicPr>
          <p:cNvPr id="7" name="train-short-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94312" y="0"/>
            <a:ext cx="3849688"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9" name="Shape 809"/>
          <p:cNvSpPr txBox="1">
            <a:spLocks noGrp="1"/>
          </p:cNvSpPr>
          <p:nvPr>
            <p:ph type="body" idx="1"/>
          </p:nvPr>
        </p:nvSpPr>
        <p:spPr>
          <a:xfrm>
            <a:off x="353263" y="1742628"/>
            <a:ext cx="8520600" cy="1860600"/>
          </a:xfrm>
          <a:prstGeom prst="rect">
            <a:avLst/>
          </a:prstGeom>
        </p:spPr>
        <p:txBody>
          <a:bodyPr spcFirstLastPara="1" wrap="square" lIns="91425" tIns="91425" rIns="91425" bIns="91425" anchor="t" anchorCtr="0">
            <a:noAutofit/>
          </a:bodyPr>
          <a:lstStyle/>
          <a:p>
            <a:pPr marL="101600" lvl="0" indent="0" rtl="0">
              <a:spcBef>
                <a:spcPts val="0"/>
              </a:spcBef>
              <a:spcAft>
                <a:spcPts val="0"/>
              </a:spcAft>
              <a:buSzPts val="2000"/>
              <a:buNone/>
            </a:pPr>
            <a:r>
              <a:rPr lang="en" sz="2800" dirty="0" smtClean="0">
                <a:solidFill>
                  <a:srgbClr val="F2686D"/>
                </a:solidFill>
              </a:rPr>
              <a:t>Event-Recall</a:t>
            </a:r>
            <a:r>
              <a:rPr lang="en" sz="2800" dirty="0" smtClean="0"/>
              <a:t> </a:t>
            </a:r>
            <a:r>
              <a:rPr lang="en-US" sz="2800" dirty="0" smtClean="0"/>
              <a:t>       </a:t>
            </a:r>
            <a:r>
              <a:rPr lang="en" sz="2800" dirty="0" smtClean="0"/>
              <a:t>How </a:t>
            </a:r>
            <a:r>
              <a:rPr lang="en" sz="2800" dirty="0"/>
              <a:t>many relevant events are detected?</a:t>
            </a:r>
            <a:endParaRPr sz="2800" dirty="0"/>
          </a:p>
          <a:p>
            <a:pPr marL="101600" lvl="0" indent="0" rtl="0">
              <a:spcBef>
                <a:spcPts val="0"/>
              </a:spcBef>
              <a:spcAft>
                <a:spcPts val="0"/>
              </a:spcAft>
              <a:buSzPts val="2000"/>
              <a:buNone/>
            </a:pPr>
            <a:r>
              <a:rPr lang="en" sz="2800" dirty="0" smtClean="0">
                <a:solidFill>
                  <a:srgbClr val="F2686D"/>
                </a:solidFill>
              </a:rPr>
              <a:t>Event-Precision</a:t>
            </a:r>
            <a:r>
              <a:rPr lang="en" sz="2800" dirty="0" smtClean="0"/>
              <a:t> </a:t>
            </a:r>
            <a:r>
              <a:rPr lang="en-US" sz="2800" dirty="0" smtClean="0"/>
              <a:t> </a:t>
            </a:r>
            <a:r>
              <a:rPr lang="en" sz="2800" dirty="0" smtClean="0"/>
              <a:t>How </a:t>
            </a:r>
            <a:r>
              <a:rPr lang="en" sz="2800" dirty="0"/>
              <a:t>many detected events are relevant?</a:t>
            </a:r>
            <a:endParaRPr sz="2800" dirty="0"/>
          </a:p>
          <a:p>
            <a:pPr marL="101600" lvl="0" indent="0" rtl="0">
              <a:spcBef>
                <a:spcPts val="0"/>
              </a:spcBef>
              <a:spcAft>
                <a:spcPts val="0"/>
              </a:spcAft>
              <a:buSzPts val="2000"/>
              <a:buNone/>
            </a:pPr>
            <a:r>
              <a:rPr lang="en" sz="2800" dirty="0">
                <a:solidFill>
                  <a:srgbClr val="F2686D"/>
                </a:solidFill>
              </a:rPr>
              <a:t>Event-F1 </a:t>
            </a:r>
            <a:r>
              <a:rPr lang="en" sz="2800" dirty="0" smtClean="0">
                <a:solidFill>
                  <a:srgbClr val="F2686D"/>
                </a:solidFill>
              </a:rPr>
              <a:t>score </a:t>
            </a:r>
            <a:r>
              <a:rPr lang="en-US" sz="2800" dirty="0" smtClean="0">
                <a:solidFill>
                  <a:srgbClr val="F2686D"/>
                </a:solidFill>
              </a:rPr>
              <a:t>   </a:t>
            </a:r>
            <a:r>
              <a:rPr lang="en" sz="2800" dirty="0" smtClean="0"/>
              <a:t>Harmonic </a:t>
            </a:r>
            <a:r>
              <a:rPr lang="en" sz="2800" dirty="0"/>
              <a:t>mean between precision and recall</a:t>
            </a:r>
            <a:endParaRPr sz="2800" dirty="0"/>
          </a:p>
        </p:txBody>
      </p:sp>
      <p:sp>
        <p:nvSpPr>
          <p:cNvPr id="5"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Goal: maximize event f1-score</a:t>
            </a:r>
            <a:endParaRPr lang="en" sz="32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27</a:t>
            </a:fld>
            <a:endParaRPr lang="uk-UA"/>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Effect of accuracy and fps on f1-score</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28</a:t>
            </a:fld>
            <a:endParaRPr lang="uk-UA"/>
          </a:p>
        </p:txBody>
      </p:sp>
    </p:spTree>
    <p:extLst>
      <p:ext uri="{BB962C8B-B14F-4D97-AF65-F5344CB8AC3E}">
        <p14:creationId xmlns:p14="http://schemas.microsoft.com/office/powerpoint/2010/main" val="144286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1" name="Shape 751"/>
          <p:cNvPicPr preferRelativeResize="0"/>
          <p:nvPr/>
        </p:nvPicPr>
        <p:blipFill rotWithShape="1">
          <a:blip r:embed="rId3">
            <a:alphaModFix/>
          </a:blip>
          <a:srcRect l="54050" t="31271" r="16618" b="13846"/>
          <a:stretch/>
        </p:blipFill>
        <p:spPr>
          <a:xfrm>
            <a:off x="2440886" y="1006872"/>
            <a:ext cx="1207015" cy="3411981"/>
          </a:xfrm>
          <a:prstGeom prst="rect">
            <a:avLst/>
          </a:prstGeom>
          <a:noFill/>
          <a:ln>
            <a:noFill/>
          </a:ln>
        </p:spPr>
      </p:pic>
      <p:pic>
        <p:nvPicPr>
          <p:cNvPr id="752" name="Shape 752"/>
          <p:cNvPicPr preferRelativeResize="0"/>
          <p:nvPr/>
        </p:nvPicPr>
        <p:blipFill rotWithShape="1">
          <a:blip r:embed="rId4">
            <a:alphaModFix/>
          </a:blip>
          <a:srcRect l="54050" t="31999" r="16618" b="12876"/>
          <a:stretch/>
        </p:blipFill>
        <p:spPr>
          <a:xfrm>
            <a:off x="7267410" y="999350"/>
            <a:ext cx="1207015" cy="3427025"/>
          </a:xfrm>
          <a:prstGeom prst="rect">
            <a:avLst/>
          </a:prstGeom>
          <a:noFill/>
          <a:ln>
            <a:noFill/>
          </a:ln>
        </p:spPr>
      </p:pic>
      <p:pic>
        <p:nvPicPr>
          <p:cNvPr id="753" name="Shape 753"/>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54" name="Shape 754"/>
          <p:cNvPicPr preferRelativeResize="0"/>
          <p:nvPr/>
        </p:nvPicPr>
        <p:blipFill rotWithShape="1">
          <a:blip r:embed="rId6">
            <a:alphaModFix/>
          </a:blip>
          <a:srcRect l="54492" t="31686" r="16458" b="13710"/>
          <a:stretch/>
        </p:blipFill>
        <p:spPr>
          <a:xfrm>
            <a:off x="4049739" y="999369"/>
            <a:ext cx="1207015" cy="3426985"/>
          </a:xfrm>
          <a:prstGeom prst="rect">
            <a:avLst/>
          </a:prstGeom>
          <a:noFill/>
          <a:ln>
            <a:noFill/>
          </a:ln>
        </p:spPr>
      </p:pic>
      <p:pic>
        <p:nvPicPr>
          <p:cNvPr id="755" name="Shape 755"/>
          <p:cNvPicPr preferRelativeResize="0"/>
          <p:nvPr/>
        </p:nvPicPr>
        <p:blipFill rotWithShape="1">
          <a:blip r:embed="rId7">
            <a:alphaModFix/>
          </a:blip>
          <a:srcRect l="54492" t="31927" r="16458" b="13710"/>
          <a:stretch/>
        </p:blipFill>
        <p:spPr>
          <a:xfrm>
            <a:off x="832050" y="1006872"/>
            <a:ext cx="1207015" cy="3411981"/>
          </a:xfrm>
          <a:prstGeom prst="rect">
            <a:avLst/>
          </a:prstGeom>
          <a:noFill/>
          <a:ln>
            <a:noFill/>
          </a:ln>
        </p:spPr>
      </p:pic>
      <p:sp>
        <p:nvSpPr>
          <p:cNvPr id="756" name="Shape 756"/>
          <p:cNvSpPr/>
          <p:nvPr/>
        </p:nvSpPr>
        <p:spPr>
          <a:xfrm>
            <a:off x="2872375" y="866200"/>
            <a:ext cx="344100" cy="5967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57" name="Shape 757"/>
          <p:cNvSpPr/>
          <p:nvPr/>
        </p:nvSpPr>
        <p:spPr>
          <a:xfrm>
            <a:off x="4362988" y="866200"/>
            <a:ext cx="580500" cy="16857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58" name="Shape 758"/>
          <p:cNvSpPr/>
          <p:nvPr/>
        </p:nvSpPr>
        <p:spPr>
          <a:xfrm>
            <a:off x="5971825" y="865800"/>
            <a:ext cx="893700" cy="36888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59" name="Shape 759"/>
          <p:cNvSpPr/>
          <p:nvPr/>
        </p:nvSpPr>
        <p:spPr>
          <a:xfrm>
            <a:off x="7580600" y="1922175"/>
            <a:ext cx="893700" cy="26325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29</a:t>
            </a:fld>
            <a:endParaRPr lang="uk-UA"/>
          </a:p>
        </p:txBody>
      </p:sp>
    </p:spTree>
    <p:extLst>
      <p:ext uri="{BB962C8B-B14F-4D97-AF65-F5344CB8AC3E}">
        <p14:creationId xmlns:p14="http://schemas.microsoft.com/office/powerpoint/2010/main" val="53134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fade">
                                      <p:cBhvr>
                                        <p:cTn id="7" dur="1"/>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1"/>
                                        </p:tgtEl>
                                        <p:attrNameLst>
                                          <p:attrName>style.visibility</p:attrName>
                                        </p:attrNameLst>
                                      </p:cBhvr>
                                      <p:to>
                                        <p:strVal val="visible"/>
                                      </p:to>
                                    </p:set>
                                    <p:animEffect transition="in" filter="fade">
                                      <p:cBhvr>
                                        <p:cTn id="12" dur="1"/>
                                        <p:tgtEl>
                                          <p:spTgt spid="7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6"/>
                                        </p:tgtEl>
                                        <p:attrNameLst>
                                          <p:attrName>style.visibility</p:attrName>
                                        </p:attrNameLst>
                                      </p:cBhvr>
                                      <p:to>
                                        <p:strVal val="visible"/>
                                      </p:to>
                                    </p:set>
                                    <p:animEffect transition="in" filter="fade">
                                      <p:cBhvr>
                                        <p:cTn id="17" dur="1"/>
                                        <p:tgtEl>
                                          <p:spTgt spid="7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4"/>
                                        </p:tgtEl>
                                        <p:attrNameLst>
                                          <p:attrName>style.visibility</p:attrName>
                                        </p:attrNameLst>
                                      </p:cBhvr>
                                      <p:to>
                                        <p:strVal val="visible"/>
                                      </p:to>
                                    </p:set>
                                    <p:animEffect transition="in" filter="fade">
                                      <p:cBhvr>
                                        <p:cTn id="22" dur="1"/>
                                        <p:tgtEl>
                                          <p:spTgt spid="7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57"/>
                                        </p:tgtEl>
                                        <p:attrNameLst>
                                          <p:attrName>style.visibility</p:attrName>
                                        </p:attrNameLst>
                                      </p:cBhvr>
                                      <p:to>
                                        <p:strVal val="visible"/>
                                      </p:to>
                                    </p:set>
                                    <p:animEffect transition="in" filter="fade">
                                      <p:cBhvr>
                                        <p:cTn id="27" dur="1"/>
                                        <p:tgtEl>
                                          <p:spTgt spid="7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3"/>
                                        </p:tgtEl>
                                        <p:attrNameLst>
                                          <p:attrName>style.visibility</p:attrName>
                                        </p:attrNameLst>
                                      </p:cBhvr>
                                      <p:to>
                                        <p:strVal val="visible"/>
                                      </p:to>
                                    </p:set>
                                    <p:animEffect transition="in" filter="fade">
                                      <p:cBhvr>
                                        <p:cTn id="32" dur="1"/>
                                        <p:tgtEl>
                                          <p:spTgt spid="7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8"/>
                                        </p:tgtEl>
                                        <p:attrNameLst>
                                          <p:attrName>style.visibility</p:attrName>
                                        </p:attrNameLst>
                                      </p:cBhvr>
                                      <p:to>
                                        <p:strVal val="visible"/>
                                      </p:to>
                                    </p:set>
                                    <p:animEffect transition="in" filter="fade">
                                      <p:cBhvr>
                                        <p:cTn id="37" dur="1"/>
                                        <p:tgtEl>
                                          <p:spTgt spid="7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52"/>
                                        </p:tgtEl>
                                        <p:attrNameLst>
                                          <p:attrName>style.visibility</p:attrName>
                                        </p:attrNameLst>
                                      </p:cBhvr>
                                      <p:to>
                                        <p:strVal val="visible"/>
                                      </p:to>
                                    </p:set>
                                    <p:animEffect transition="in" filter="fade">
                                      <p:cBhvr>
                                        <p:cTn id="42" dur="1"/>
                                        <p:tgtEl>
                                          <p:spTgt spid="75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59"/>
                                        </p:tgtEl>
                                        <p:attrNameLst>
                                          <p:attrName>style.visibility</p:attrName>
                                        </p:attrNameLst>
                                      </p:cBhvr>
                                      <p:to>
                                        <p:strVal val="visible"/>
                                      </p:to>
                                    </p:set>
                                    <p:animEffect transition="in" filter="fade">
                                      <p:cBhvr>
                                        <p:cTn id="47" dur="1"/>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199506" y="475030"/>
            <a:ext cx="8803177" cy="70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500" dirty="0" smtClean="0"/>
              <a:t>Mainstream challenges and solutions</a:t>
            </a:r>
            <a:endParaRPr sz="3500" dirty="0"/>
          </a:p>
        </p:txBody>
      </p:sp>
      <p:sp>
        <p:nvSpPr>
          <p:cNvPr id="5" name="TextBox 4"/>
          <p:cNvSpPr txBox="1"/>
          <p:nvPr/>
        </p:nvSpPr>
        <p:spPr>
          <a:xfrm>
            <a:off x="1163782" y="1544425"/>
            <a:ext cx="6953596" cy="600164"/>
          </a:xfrm>
          <a:prstGeom prst="rect">
            <a:avLst/>
          </a:prstGeom>
          <a:noFill/>
        </p:spPr>
        <p:txBody>
          <a:bodyPr wrap="square" rtlCol="0">
            <a:spAutoFit/>
          </a:bodyPr>
          <a:lstStyle/>
          <a:p>
            <a:r>
              <a:rPr lang="en-US" sz="3200" dirty="0" smtClean="0">
                <a:solidFill>
                  <a:srgbClr val="F2686D"/>
                </a:solidFill>
                <a:latin typeface="Avenir Next Condensed Medium" charset="0"/>
                <a:ea typeface="Avenir Next Condensed Medium" charset="0"/>
                <a:cs typeface="Avenir Next Condensed Medium" charset="0"/>
              </a:rPr>
              <a:t>Concurrent DNN inference is slow</a:t>
            </a:r>
            <a:endParaRPr lang="en-US" sz="3200" dirty="0">
              <a:solidFill>
                <a:srgbClr val="F2686D"/>
              </a:solidFill>
              <a:latin typeface="Avenir Next Condensed Medium" charset="0"/>
              <a:ea typeface="Avenir Next Condensed Medium" charset="0"/>
              <a:cs typeface="Avenir Next Condensed Medium" charset="0"/>
            </a:endParaRPr>
          </a:p>
        </p:txBody>
      </p:sp>
      <p:sp>
        <p:nvSpPr>
          <p:cNvPr id="9" name="TextBox 8"/>
          <p:cNvSpPr txBox="1"/>
          <p:nvPr/>
        </p:nvSpPr>
        <p:spPr>
          <a:xfrm>
            <a:off x="1163782" y="2268408"/>
            <a:ext cx="7502698" cy="600164"/>
          </a:xfrm>
          <a:prstGeom prst="rect">
            <a:avLst/>
          </a:prstGeom>
          <a:noFill/>
        </p:spPr>
        <p:txBody>
          <a:bodyPr wrap="square" rtlCol="0">
            <a:spAutoFit/>
          </a:bodyPr>
          <a:lstStyle/>
          <a:p>
            <a:r>
              <a:rPr lang="en-US" sz="3200" dirty="0" smtClean="0">
                <a:ln w="6350">
                  <a:noFill/>
                </a:ln>
                <a:solidFill>
                  <a:srgbClr val="7FC525"/>
                </a:solidFill>
                <a:latin typeface="Avenir Next Condensed Medium" charset="0"/>
                <a:ea typeface="Avenir Next Condensed Medium" charset="0"/>
                <a:cs typeface="Avenir Next Condensed Medium" charset="0"/>
              </a:rPr>
              <a:t>Mainstream shares redundant computation</a:t>
            </a:r>
            <a:endParaRPr lang="en-US" sz="3200" dirty="0">
              <a:ln w="6350">
                <a:noFill/>
              </a:ln>
              <a:solidFill>
                <a:srgbClr val="7FC525"/>
              </a:solidFill>
              <a:latin typeface="Avenir Next Condensed Medium" charset="0"/>
              <a:ea typeface="Avenir Next Condensed Medium" charset="0"/>
              <a:cs typeface="Avenir Next Condensed Medium" charset="0"/>
            </a:endParaRPr>
          </a:p>
        </p:txBody>
      </p:sp>
      <p:sp>
        <p:nvSpPr>
          <p:cNvPr id="6" name="TextBox 5"/>
          <p:cNvSpPr txBox="1"/>
          <p:nvPr/>
        </p:nvSpPr>
        <p:spPr>
          <a:xfrm>
            <a:off x="731520" y="1244242"/>
            <a:ext cx="432262" cy="1015663"/>
          </a:xfrm>
          <a:prstGeom prst="rect">
            <a:avLst/>
          </a:prstGeom>
          <a:noFill/>
          <a:ln>
            <a:noFill/>
          </a:ln>
        </p:spPr>
        <p:txBody>
          <a:bodyPr wrap="square" rtlCol="0">
            <a:spAutoFit/>
          </a:bodyPr>
          <a:lstStyle/>
          <a:p>
            <a:r>
              <a:rPr lang="en-US" sz="5000" b="1" dirty="0" smtClean="0">
                <a:ln w="9525">
                  <a:noFill/>
                </a:ln>
                <a:solidFill>
                  <a:srgbClr val="F2686D"/>
                </a:solidFill>
                <a:latin typeface="Georgia" charset="0"/>
                <a:ea typeface="Georgia" charset="0"/>
                <a:cs typeface="Georgia" charset="0"/>
              </a:rPr>
              <a:t>!</a:t>
            </a:r>
            <a:r>
              <a:rPr lang="en-US" sz="6000" b="1" dirty="0">
                <a:ln w="9525">
                  <a:noFill/>
                </a:ln>
                <a:solidFill>
                  <a:srgbClr val="F2686D"/>
                </a:solidFill>
                <a:latin typeface="Georgia" charset="0"/>
                <a:ea typeface="Georgia" charset="0"/>
                <a:cs typeface="Georgia" charset="0"/>
              </a:rPr>
              <a:t> </a:t>
            </a:r>
          </a:p>
        </p:txBody>
      </p:sp>
      <p:sp>
        <p:nvSpPr>
          <p:cNvPr id="15" name="TextBox 14"/>
          <p:cNvSpPr txBox="1"/>
          <p:nvPr/>
        </p:nvSpPr>
        <p:spPr>
          <a:xfrm>
            <a:off x="611447" y="2185020"/>
            <a:ext cx="814647" cy="707886"/>
          </a:xfrm>
          <a:prstGeom prst="rect">
            <a:avLst/>
          </a:prstGeom>
          <a:noFill/>
          <a:ln>
            <a:noFill/>
          </a:ln>
        </p:spPr>
        <p:txBody>
          <a:bodyPr wrap="square" rtlCol="0">
            <a:spAutoFit/>
          </a:bodyPr>
          <a:lstStyle/>
          <a:p>
            <a:r>
              <a:rPr lang="en-US" sz="4000" b="1" dirty="0" smtClean="0">
                <a:solidFill>
                  <a:srgbClr val="7FC525"/>
                </a:solidFill>
                <a:latin typeface="Devanagari MT" charset="0"/>
              </a:rPr>
              <a:t>✓</a:t>
            </a:r>
            <a:endParaRPr lang="en-US" sz="4000" b="1" dirty="0">
              <a:solidFill>
                <a:srgbClr val="7FC525"/>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1163782" y="3077572"/>
            <a:ext cx="7444046" cy="584775"/>
          </a:xfrm>
          <a:prstGeom prst="rect">
            <a:avLst/>
          </a:prstGeom>
          <a:noFill/>
        </p:spPr>
        <p:txBody>
          <a:bodyPr wrap="square" rtlCol="0">
            <a:spAutoFit/>
          </a:bodyPr>
          <a:lstStyle/>
          <a:p>
            <a:r>
              <a:rPr lang="en-US" sz="3200" dirty="0" smtClean="0">
                <a:solidFill>
                  <a:srgbClr val="F2686D"/>
                </a:solidFill>
                <a:latin typeface="Avenir Next Condensed Medium" charset="0"/>
                <a:ea typeface="Avenir Next Condensed Medium" charset="0"/>
                <a:cs typeface="Avenir Next Condensed Medium" charset="0"/>
              </a:rPr>
              <a:t>Deployed apps are tuned in isolation and offline</a:t>
            </a:r>
            <a:endParaRPr lang="en-US" sz="3200" dirty="0">
              <a:solidFill>
                <a:srgbClr val="F2686D"/>
              </a:solidFill>
              <a:latin typeface="Avenir Next Condensed Medium" charset="0"/>
              <a:ea typeface="Avenir Next Condensed Medium" charset="0"/>
              <a:cs typeface="Avenir Next Condensed Medium" charset="0"/>
            </a:endParaRPr>
          </a:p>
        </p:txBody>
      </p:sp>
      <p:sp>
        <p:nvSpPr>
          <p:cNvPr id="12" name="TextBox 11"/>
          <p:cNvSpPr txBox="1"/>
          <p:nvPr/>
        </p:nvSpPr>
        <p:spPr>
          <a:xfrm>
            <a:off x="1163782" y="3801555"/>
            <a:ext cx="7604298" cy="600164"/>
          </a:xfrm>
          <a:prstGeom prst="rect">
            <a:avLst/>
          </a:prstGeom>
          <a:noFill/>
        </p:spPr>
        <p:txBody>
          <a:bodyPr wrap="square" rtlCol="0">
            <a:spAutoFit/>
          </a:bodyPr>
          <a:lstStyle/>
          <a:p>
            <a:r>
              <a:rPr lang="en-US" sz="3200" dirty="0" smtClean="0">
                <a:ln w="6350">
                  <a:noFill/>
                </a:ln>
                <a:solidFill>
                  <a:srgbClr val="7FC525"/>
                </a:solidFill>
                <a:latin typeface="Avenir Next Condensed Medium" charset="0"/>
                <a:ea typeface="Avenir Next Condensed Medium" charset="0"/>
                <a:cs typeface="Avenir Next Condensed Medium" charset="0"/>
              </a:rPr>
              <a:t>Mainstream dynamically tunes DNNs at runtime</a:t>
            </a:r>
            <a:endParaRPr lang="en-US" sz="3200" dirty="0">
              <a:ln w="6350">
                <a:noFill/>
              </a:ln>
              <a:solidFill>
                <a:srgbClr val="7FC525"/>
              </a:solidFill>
              <a:latin typeface="Avenir Next Condensed Medium" charset="0"/>
              <a:ea typeface="Avenir Next Condensed Medium" charset="0"/>
              <a:cs typeface="Avenir Next Condensed Medium" charset="0"/>
            </a:endParaRPr>
          </a:p>
        </p:txBody>
      </p:sp>
      <p:sp>
        <p:nvSpPr>
          <p:cNvPr id="13" name="TextBox 12"/>
          <p:cNvSpPr txBox="1"/>
          <p:nvPr/>
        </p:nvSpPr>
        <p:spPr>
          <a:xfrm>
            <a:off x="731520" y="2777389"/>
            <a:ext cx="432262" cy="1015663"/>
          </a:xfrm>
          <a:prstGeom prst="rect">
            <a:avLst/>
          </a:prstGeom>
          <a:noFill/>
          <a:ln>
            <a:noFill/>
          </a:ln>
        </p:spPr>
        <p:txBody>
          <a:bodyPr wrap="square" rtlCol="0">
            <a:spAutoFit/>
          </a:bodyPr>
          <a:lstStyle/>
          <a:p>
            <a:r>
              <a:rPr lang="en-US" sz="5000" b="1" dirty="0" smtClean="0">
                <a:ln w="9525">
                  <a:noFill/>
                </a:ln>
                <a:solidFill>
                  <a:srgbClr val="F2686D"/>
                </a:solidFill>
                <a:latin typeface="Georgia" charset="0"/>
                <a:ea typeface="Georgia" charset="0"/>
                <a:cs typeface="Georgia" charset="0"/>
              </a:rPr>
              <a:t>!</a:t>
            </a:r>
            <a:r>
              <a:rPr lang="en-US" sz="6000" b="1" dirty="0">
                <a:ln w="9525">
                  <a:noFill/>
                </a:ln>
                <a:solidFill>
                  <a:srgbClr val="F2686D"/>
                </a:solidFill>
                <a:latin typeface="Georgia" charset="0"/>
                <a:ea typeface="Georgia" charset="0"/>
                <a:cs typeface="Georgia" charset="0"/>
              </a:rPr>
              <a:t> </a:t>
            </a:r>
          </a:p>
        </p:txBody>
      </p:sp>
      <p:sp>
        <p:nvSpPr>
          <p:cNvPr id="14" name="TextBox 13"/>
          <p:cNvSpPr txBox="1"/>
          <p:nvPr/>
        </p:nvSpPr>
        <p:spPr>
          <a:xfrm>
            <a:off x="611447" y="3718167"/>
            <a:ext cx="814647" cy="707886"/>
          </a:xfrm>
          <a:prstGeom prst="rect">
            <a:avLst/>
          </a:prstGeom>
          <a:noFill/>
          <a:ln>
            <a:noFill/>
          </a:ln>
        </p:spPr>
        <p:txBody>
          <a:bodyPr wrap="square" rtlCol="0">
            <a:spAutoFit/>
          </a:bodyPr>
          <a:lstStyle/>
          <a:p>
            <a:r>
              <a:rPr lang="en-US" sz="4000" b="1" dirty="0" smtClean="0">
                <a:solidFill>
                  <a:srgbClr val="7FC525"/>
                </a:solidFill>
                <a:latin typeface="Devanagari MT" charset="0"/>
              </a:rPr>
              <a:t>✓</a:t>
            </a:r>
            <a:endParaRPr lang="en-US" sz="4000" b="1" dirty="0">
              <a:solidFill>
                <a:srgbClr val="7FC525"/>
              </a:solidFill>
              <a:latin typeface="Avenir Next Condensed Demi Bold" charset="0"/>
              <a:ea typeface="Avenir Next Condensed Demi Bold" charset="0"/>
              <a:cs typeface="Avenir Next Condensed Demi Bold" charset="0"/>
            </a:endParaRPr>
          </a:p>
        </p:txBody>
      </p:sp>
      <p:sp>
        <p:nvSpPr>
          <p:cNvPr id="7" name="Slide Number Placeholder 6"/>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a:t>
            </a:fld>
            <a:endParaRPr lang="uk-UA"/>
          </a:p>
        </p:txBody>
      </p:sp>
    </p:spTree>
    <p:extLst>
      <p:ext uri="{BB962C8B-B14F-4D97-AF65-F5344CB8AC3E}">
        <p14:creationId xmlns:p14="http://schemas.microsoft.com/office/powerpoint/2010/main" val="7647390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1" grpId="0"/>
      <p:bldP spid="12"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5" name="Shape 765"/>
          <p:cNvPicPr preferRelativeResize="0"/>
          <p:nvPr/>
        </p:nvPicPr>
        <p:blipFill rotWithShape="1">
          <a:blip r:embed="rId3">
            <a:alphaModFix/>
          </a:blip>
          <a:srcRect l="54050" t="31271" r="16618" b="13846"/>
          <a:stretch/>
        </p:blipFill>
        <p:spPr>
          <a:xfrm>
            <a:off x="2440886" y="1006872"/>
            <a:ext cx="1207015" cy="3411981"/>
          </a:xfrm>
          <a:prstGeom prst="rect">
            <a:avLst/>
          </a:prstGeom>
          <a:noFill/>
          <a:ln w="76200" cap="flat" cmpd="sng">
            <a:solidFill>
              <a:srgbClr val="F2686D"/>
            </a:solidFill>
            <a:prstDash val="solid"/>
            <a:round/>
            <a:headEnd type="none" w="med" len="med"/>
            <a:tailEnd type="none" w="med" len="med"/>
          </a:ln>
        </p:spPr>
      </p:pic>
      <p:pic>
        <p:nvPicPr>
          <p:cNvPr id="766" name="Shape 766"/>
          <p:cNvPicPr preferRelativeResize="0"/>
          <p:nvPr/>
        </p:nvPicPr>
        <p:blipFill rotWithShape="1">
          <a:blip r:embed="rId4">
            <a:alphaModFix/>
          </a:blip>
          <a:srcRect l="54050" t="31999" r="16618" b="12876"/>
          <a:stretch/>
        </p:blipFill>
        <p:spPr>
          <a:xfrm>
            <a:off x="7267410" y="999350"/>
            <a:ext cx="1207015" cy="3427025"/>
          </a:xfrm>
          <a:prstGeom prst="rect">
            <a:avLst/>
          </a:prstGeom>
          <a:noFill/>
          <a:ln>
            <a:noFill/>
          </a:ln>
        </p:spPr>
      </p:pic>
      <p:pic>
        <p:nvPicPr>
          <p:cNvPr id="767" name="Shape 767"/>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68" name="Shape 768"/>
          <p:cNvPicPr preferRelativeResize="0"/>
          <p:nvPr/>
        </p:nvPicPr>
        <p:blipFill rotWithShape="1">
          <a:blip r:embed="rId6">
            <a:alphaModFix/>
          </a:blip>
          <a:srcRect l="54492" t="31686" r="16458" b="13710"/>
          <a:stretch/>
        </p:blipFill>
        <p:spPr>
          <a:xfrm>
            <a:off x="4049739" y="999369"/>
            <a:ext cx="1207015" cy="3426985"/>
          </a:xfrm>
          <a:prstGeom prst="rect">
            <a:avLst/>
          </a:prstGeom>
          <a:noFill/>
          <a:ln w="76200" cap="flat" cmpd="sng">
            <a:solidFill>
              <a:srgbClr val="F2686D"/>
            </a:solidFill>
            <a:prstDash val="solid"/>
            <a:round/>
            <a:headEnd type="none" w="med" len="med"/>
            <a:tailEnd type="none" w="med" len="med"/>
          </a:ln>
        </p:spPr>
      </p:pic>
      <p:pic>
        <p:nvPicPr>
          <p:cNvPr id="769" name="Shape 769"/>
          <p:cNvPicPr preferRelativeResize="0"/>
          <p:nvPr/>
        </p:nvPicPr>
        <p:blipFill rotWithShape="1">
          <a:blip r:embed="rId7">
            <a:alphaModFix/>
          </a:blip>
          <a:srcRect l="54492" t="31927" r="16458" b="13710"/>
          <a:stretch/>
        </p:blipFill>
        <p:spPr>
          <a:xfrm>
            <a:off x="832050" y="1006872"/>
            <a:ext cx="1207015" cy="3411981"/>
          </a:xfrm>
          <a:prstGeom prst="rect">
            <a:avLst/>
          </a:prstGeom>
          <a:noFill/>
          <a:ln>
            <a:noFill/>
          </a:ln>
        </p:spPr>
      </p:pic>
      <p:sp>
        <p:nvSpPr>
          <p:cNvPr id="770" name="Shape 770"/>
          <p:cNvSpPr/>
          <p:nvPr/>
        </p:nvSpPr>
        <p:spPr>
          <a:xfrm>
            <a:off x="2872375" y="866200"/>
            <a:ext cx="344100" cy="5967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71" name="Shape 771"/>
          <p:cNvSpPr/>
          <p:nvPr/>
        </p:nvSpPr>
        <p:spPr>
          <a:xfrm>
            <a:off x="4362988" y="866200"/>
            <a:ext cx="580500" cy="16857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72" name="Shape 772"/>
          <p:cNvSpPr/>
          <p:nvPr/>
        </p:nvSpPr>
        <p:spPr>
          <a:xfrm>
            <a:off x="5971825" y="865800"/>
            <a:ext cx="893700" cy="36888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773" name="Shape 773"/>
          <p:cNvSpPr/>
          <p:nvPr/>
        </p:nvSpPr>
        <p:spPr>
          <a:xfrm>
            <a:off x="7580600" y="1922175"/>
            <a:ext cx="893700" cy="2632500"/>
          </a:xfrm>
          <a:prstGeom prst="rect">
            <a:avLst/>
          </a:prstGeom>
          <a:noFill/>
          <a:ln w="38100" cap="flat" cmpd="sng">
            <a:solidFill>
              <a:srgbClr val="F2686D"/>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30</a:t>
            </a:fld>
            <a:endParaRPr lang="uk-U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7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7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77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9" name="Shape 779"/>
          <p:cNvPicPr preferRelativeResize="0"/>
          <p:nvPr/>
        </p:nvPicPr>
        <p:blipFill rotWithShape="1">
          <a:blip r:embed="rId3">
            <a:alphaModFix amt="50000"/>
          </a:blip>
          <a:srcRect l="54050" t="31271" r="16618" b="13846"/>
          <a:stretch/>
        </p:blipFill>
        <p:spPr>
          <a:xfrm>
            <a:off x="2440886" y="1006872"/>
            <a:ext cx="1207015" cy="3411981"/>
          </a:xfrm>
          <a:prstGeom prst="rect">
            <a:avLst/>
          </a:prstGeom>
          <a:noFill/>
          <a:ln w="76200" cap="flat" cmpd="sng">
            <a:solidFill>
              <a:srgbClr val="F2686D"/>
            </a:solidFill>
            <a:prstDash val="solid"/>
            <a:round/>
            <a:headEnd type="none" w="med" len="med"/>
            <a:tailEnd type="none" w="med" len="med"/>
          </a:ln>
        </p:spPr>
      </p:pic>
      <p:pic>
        <p:nvPicPr>
          <p:cNvPr id="780" name="Shape 780"/>
          <p:cNvPicPr preferRelativeResize="0"/>
          <p:nvPr/>
        </p:nvPicPr>
        <p:blipFill rotWithShape="1">
          <a:blip r:embed="rId4">
            <a:alphaModFix amt="49000"/>
          </a:blip>
          <a:srcRect l="54050" t="31999" r="16618" b="12876"/>
          <a:stretch/>
        </p:blipFill>
        <p:spPr>
          <a:xfrm>
            <a:off x="7267410" y="999350"/>
            <a:ext cx="1207015" cy="3427025"/>
          </a:xfrm>
          <a:prstGeom prst="rect">
            <a:avLst/>
          </a:prstGeom>
          <a:noFill/>
          <a:ln>
            <a:noFill/>
          </a:ln>
        </p:spPr>
      </p:pic>
      <p:pic>
        <p:nvPicPr>
          <p:cNvPr id="781" name="Shape 781"/>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82" name="Shape 782"/>
          <p:cNvPicPr preferRelativeResize="0"/>
          <p:nvPr/>
        </p:nvPicPr>
        <p:blipFill rotWithShape="1">
          <a:blip r:embed="rId6">
            <a:alphaModFix amt="50000"/>
          </a:blip>
          <a:srcRect l="54492" t="31686" r="16458" b="13710"/>
          <a:stretch/>
        </p:blipFill>
        <p:spPr>
          <a:xfrm>
            <a:off x="4049739" y="999369"/>
            <a:ext cx="1207015" cy="3426985"/>
          </a:xfrm>
          <a:prstGeom prst="rect">
            <a:avLst/>
          </a:prstGeom>
          <a:noFill/>
          <a:ln w="76200" cap="flat" cmpd="sng">
            <a:solidFill>
              <a:srgbClr val="F2686D"/>
            </a:solidFill>
            <a:prstDash val="solid"/>
            <a:round/>
            <a:headEnd type="none" w="med" len="med"/>
            <a:tailEnd type="none" w="med" len="med"/>
          </a:ln>
        </p:spPr>
      </p:pic>
      <p:pic>
        <p:nvPicPr>
          <p:cNvPr id="783" name="Shape 783"/>
          <p:cNvPicPr preferRelativeResize="0"/>
          <p:nvPr/>
        </p:nvPicPr>
        <p:blipFill rotWithShape="1">
          <a:blip r:embed="rId7">
            <a:alphaModFix amt="50000"/>
          </a:blip>
          <a:srcRect l="54492" t="31927" r="16458" b="13710"/>
          <a:stretch/>
        </p:blipFill>
        <p:spPr>
          <a:xfrm>
            <a:off x="832050" y="1006872"/>
            <a:ext cx="1207015" cy="3411981"/>
          </a:xfrm>
          <a:prstGeom prst="rect">
            <a:avLst/>
          </a:prstGeom>
          <a:noFill/>
          <a:ln>
            <a:noFill/>
          </a:ln>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31</a:t>
            </a:fld>
            <a:endParaRPr lang="uk-UA"/>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9" name="Shape 789"/>
          <p:cNvPicPr preferRelativeResize="0"/>
          <p:nvPr/>
        </p:nvPicPr>
        <p:blipFill rotWithShape="1">
          <a:blip r:embed="rId3">
            <a:alphaModFix/>
          </a:blip>
          <a:srcRect l="54050" t="31271" r="16618" b="13846"/>
          <a:stretch/>
        </p:blipFill>
        <p:spPr>
          <a:xfrm>
            <a:off x="2440886" y="1006872"/>
            <a:ext cx="1207015" cy="3411981"/>
          </a:xfrm>
          <a:prstGeom prst="rect">
            <a:avLst/>
          </a:prstGeom>
          <a:noFill/>
          <a:ln w="76200" cap="flat" cmpd="sng">
            <a:solidFill>
              <a:srgbClr val="F2686D"/>
            </a:solidFill>
            <a:prstDash val="solid"/>
            <a:round/>
            <a:headEnd type="none" w="med" len="med"/>
            <a:tailEnd type="none" w="med" len="med"/>
          </a:ln>
        </p:spPr>
      </p:pic>
      <p:pic>
        <p:nvPicPr>
          <p:cNvPr id="790" name="Shape 790"/>
          <p:cNvPicPr preferRelativeResize="0"/>
          <p:nvPr/>
        </p:nvPicPr>
        <p:blipFill rotWithShape="1">
          <a:blip r:embed="rId4">
            <a:alphaModFix amt="49000"/>
          </a:blip>
          <a:srcRect l="54050" t="31999" r="16618" b="12876"/>
          <a:stretch/>
        </p:blipFill>
        <p:spPr>
          <a:xfrm>
            <a:off x="7267410" y="999350"/>
            <a:ext cx="1207015" cy="3427025"/>
          </a:xfrm>
          <a:prstGeom prst="rect">
            <a:avLst/>
          </a:prstGeom>
          <a:noFill/>
          <a:ln>
            <a:noFill/>
          </a:ln>
        </p:spPr>
      </p:pic>
      <p:pic>
        <p:nvPicPr>
          <p:cNvPr id="791" name="Shape 791"/>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792" name="Shape 792"/>
          <p:cNvPicPr preferRelativeResize="0"/>
          <p:nvPr/>
        </p:nvPicPr>
        <p:blipFill rotWithShape="1">
          <a:blip r:embed="rId6">
            <a:alphaModFix amt="50000"/>
          </a:blip>
          <a:srcRect l="54492" t="31686" r="16458" b="13710"/>
          <a:stretch/>
        </p:blipFill>
        <p:spPr>
          <a:xfrm>
            <a:off x="4049739" y="999369"/>
            <a:ext cx="1207015" cy="3426985"/>
          </a:xfrm>
          <a:prstGeom prst="rect">
            <a:avLst/>
          </a:prstGeom>
          <a:noFill/>
          <a:ln w="76200" cap="flat" cmpd="sng">
            <a:solidFill>
              <a:srgbClr val="F2686D"/>
            </a:solidFill>
            <a:prstDash val="solid"/>
            <a:round/>
            <a:headEnd type="none" w="med" len="med"/>
            <a:tailEnd type="none" w="med" len="med"/>
          </a:ln>
        </p:spPr>
      </p:pic>
      <p:pic>
        <p:nvPicPr>
          <p:cNvPr id="793" name="Shape 793"/>
          <p:cNvPicPr preferRelativeResize="0"/>
          <p:nvPr/>
        </p:nvPicPr>
        <p:blipFill rotWithShape="1">
          <a:blip r:embed="rId7">
            <a:alphaModFix amt="50000"/>
          </a:blip>
          <a:srcRect l="54492" t="31927" r="16458" b="13710"/>
          <a:stretch/>
        </p:blipFill>
        <p:spPr>
          <a:xfrm>
            <a:off x="832050" y="1006872"/>
            <a:ext cx="1207015" cy="3411981"/>
          </a:xfrm>
          <a:prstGeom prst="rect">
            <a:avLst/>
          </a:prstGeom>
          <a:noFill/>
          <a:ln>
            <a:noFill/>
          </a:ln>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32</a:t>
            </a:fld>
            <a:endParaRPr lang="uk-UA"/>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pic>
        <p:nvPicPr>
          <p:cNvPr id="799" name="Shape 799"/>
          <p:cNvPicPr preferRelativeResize="0"/>
          <p:nvPr/>
        </p:nvPicPr>
        <p:blipFill rotWithShape="1">
          <a:blip r:embed="rId3">
            <a:alphaModFix/>
          </a:blip>
          <a:srcRect l="54050" t="31271" r="16618" b="13846"/>
          <a:stretch/>
        </p:blipFill>
        <p:spPr>
          <a:xfrm>
            <a:off x="2440886" y="1006872"/>
            <a:ext cx="1207015" cy="3411981"/>
          </a:xfrm>
          <a:prstGeom prst="rect">
            <a:avLst/>
          </a:prstGeom>
          <a:noFill/>
          <a:ln w="76200" cap="flat" cmpd="sng">
            <a:solidFill>
              <a:srgbClr val="F2686D"/>
            </a:solidFill>
            <a:prstDash val="solid"/>
            <a:round/>
            <a:headEnd type="none" w="med" len="med"/>
            <a:tailEnd type="none" w="med" len="med"/>
          </a:ln>
        </p:spPr>
      </p:pic>
      <p:pic>
        <p:nvPicPr>
          <p:cNvPr id="800" name="Shape 800"/>
          <p:cNvPicPr preferRelativeResize="0"/>
          <p:nvPr/>
        </p:nvPicPr>
        <p:blipFill rotWithShape="1">
          <a:blip r:embed="rId4">
            <a:alphaModFix/>
          </a:blip>
          <a:srcRect l="54050" t="31999" r="16618" b="12876"/>
          <a:stretch/>
        </p:blipFill>
        <p:spPr>
          <a:xfrm>
            <a:off x="7267410" y="999350"/>
            <a:ext cx="1207015" cy="3427025"/>
          </a:xfrm>
          <a:prstGeom prst="rect">
            <a:avLst/>
          </a:prstGeom>
          <a:noFill/>
          <a:ln>
            <a:noFill/>
          </a:ln>
        </p:spPr>
      </p:pic>
      <p:pic>
        <p:nvPicPr>
          <p:cNvPr id="801" name="Shape 801"/>
          <p:cNvPicPr preferRelativeResize="0"/>
          <p:nvPr/>
        </p:nvPicPr>
        <p:blipFill rotWithShape="1">
          <a:blip r:embed="rId5">
            <a:alphaModFix/>
          </a:blip>
          <a:srcRect l="54492" t="32166" r="16458" b="13230"/>
          <a:stretch/>
        </p:blipFill>
        <p:spPr>
          <a:xfrm>
            <a:off x="5658575" y="999369"/>
            <a:ext cx="1207015" cy="3426985"/>
          </a:xfrm>
          <a:prstGeom prst="rect">
            <a:avLst/>
          </a:prstGeom>
          <a:noFill/>
          <a:ln>
            <a:noFill/>
          </a:ln>
        </p:spPr>
      </p:pic>
      <p:pic>
        <p:nvPicPr>
          <p:cNvPr id="802" name="Shape 802"/>
          <p:cNvPicPr preferRelativeResize="0"/>
          <p:nvPr/>
        </p:nvPicPr>
        <p:blipFill rotWithShape="1">
          <a:blip r:embed="rId6">
            <a:alphaModFix/>
          </a:blip>
          <a:srcRect l="54492" t="31686" r="16458" b="13710"/>
          <a:stretch/>
        </p:blipFill>
        <p:spPr>
          <a:xfrm>
            <a:off x="4049739" y="999369"/>
            <a:ext cx="1207015" cy="3426985"/>
          </a:xfrm>
          <a:prstGeom prst="rect">
            <a:avLst/>
          </a:prstGeom>
          <a:noFill/>
          <a:ln w="76200" cap="flat" cmpd="sng">
            <a:solidFill>
              <a:srgbClr val="F2686D"/>
            </a:solidFill>
            <a:prstDash val="solid"/>
            <a:round/>
            <a:headEnd type="none" w="med" len="med"/>
            <a:tailEnd type="none" w="med" len="med"/>
          </a:ln>
        </p:spPr>
      </p:pic>
      <p:pic>
        <p:nvPicPr>
          <p:cNvPr id="803" name="Shape 803"/>
          <p:cNvPicPr preferRelativeResize="0"/>
          <p:nvPr/>
        </p:nvPicPr>
        <p:blipFill rotWithShape="1">
          <a:blip r:embed="rId7">
            <a:alphaModFix/>
          </a:blip>
          <a:srcRect l="54492" t="31927" r="16458" b="13710"/>
          <a:stretch/>
        </p:blipFill>
        <p:spPr>
          <a:xfrm>
            <a:off x="832050" y="1006872"/>
            <a:ext cx="1207015" cy="3411981"/>
          </a:xfrm>
          <a:prstGeom prst="rect">
            <a:avLst/>
          </a:prstGeom>
          <a:noFill/>
          <a:ln>
            <a:noFill/>
          </a:ln>
        </p:spPr>
      </p:pic>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33</a:t>
            </a:fld>
            <a:endParaRPr lang="uk-UA"/>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Mainstream architecture</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34</a:t>
            </a:fld>
            <a:endParaRPr lang="uk-UA"/>
          </a:p>
        </p:txBody>
      </p:sp>
    </p:spTree>
    <p:extLst>
      <p:ext uri="{BB962C8B-B14F-4D97-AF65-F5344CB8AC3E}">
        <p14:creationId xmlns:p14="http://schemas.microsoft.com/office/powerpoint/2010/main" val="8481463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13" name="Shape 86"/>
          <p:cNvSpPr txBox="1">
            <a:spLocks/>
          </p:cNvSpPr>
          <p:nvPr/>
        </p:nvSpPr>
        <p:spPr bwMode="black">
          <a:xfrm>
            <a:off x="106525" y="337145"/>
            <a:ext cx="8520600" cy="471954"/>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smtClean="0">
                <a:latin typeface="Avenir Next Condensed Medium" charset="0"/>
                <a:ea typeface="Avenir Next Condensed Medium" charset="0"/>
                <a:cs typeface="Avenir Next Condensed Medium" charset="0"/>
              </a:rPr>
              <a:t>Mainstream architecture</a:t>
            </a:r>
            <a:endParaRPr lang="en" sz="32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35</a:t>
            </a:fld>
            <a:endParaRPr lang="uk-UA"/>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030"/>
          <a:stretch/>
        </p:blipFill>
        <p:spPr>
          <a:xfrm>
            <a:off x="992038" y="1399735"/>
            <a:ext cx="7571435" cy="2802711"/>
          </a:xfrm>
          <a:prstGeom prst="rect">
            <a:avLst/>
          </a:prstGeom>
        </p:spPr>
      </p:pic>
      <p:grpSp>
        <p:nvGrpSpPr>
          <p:cNvPr id="8" name="Group 7"/>
          <p:cNvGrpSpPr/>
          <p:nvPr/>
        </p:nvGrpSpPr>
        <p:grpSpPr>
          <a:xfrm>
            <a:off x="469008" y="1436736"/>
            <a:ext cx="357991" cy="400110"/>
            <a:chOff x="286536" y="1359526"/>
            <a:chExt cx="357991" cy="400110"/>
          </a:xfrm>
        </p:grpSpPr>
        <p:sp>
          <p:nvSpPr>
            <p:cNvPr id="14" name="Oval 13"/>
            <p:cNvSpPr/>
            <p:nvPr/>
          </p:nvSpPr>
          <p:spPr>
            <a:xfrm>
              <a:off x="286536" y="1372017"/>
              <a:ext cx="351685" cy="338978"/>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5" name="TextBox 14"/>
            <p:cNvSpPr txBox="1"/>
            <p:nvPr/>
          </p:nvSpPr>
          <p:spPr>
            <a:xfrm>
              <a:off x="306102" y="1359526"/>
              <a:ext cx="338425" cy="400110"/>
            </a:xfrm>
            <a:prstGeom prst="rect">
              <a:avLst/>
            </a:prstGeom>
            <a:noFill/>
            <a:ln>
              <a:noFill/>
            </a:ln>
          </p:spPr>
          <p:txBody>
            <a:bodyPr wrap="square" rtlCol="0">
              <a:spAutoFit/>
            </a:bodyPr>
            <a:lstStyle/>
            <a:p>
              <a:r>
                <a:rPr lang="en-US" sz="2000" b="1" dirty="0">
                  <a:solidFill>
                    <a:schemeClr val="bg1"/>
                  </a:solidFill>
                  <a:latin typeface="Avenir Next Condensed Demi Bold" charset="0"/>
                  <a:ea typeface="Avenir Next Condensed Demi Bold" charset="0"/>
                  <a:cs typeface="Avenir Next Condensed Demi Bold" charset="0"/>
                </a:rPr>
                <a:t>1</a:t>
              </a:r>
              <a:endParaRPr lang="en-US" sz="2000" b="1" dirty="0">
                <a:solidFill>
                  <a:schemeClr val="bg1"/>
                </a:solidFill>
                <a:latin typeface="Avenir Next Condensed Demi Bold" charset="0"/>
                <a:ea typeface="Avenir Next Condensed Demi Bold" charset="0"/>
                <a:cs typeface="Avenir Next Condensed Demi Bold" charset="0"/>
              </a:endParaRPr>
            </a:p>
          </p:txBody>
        </p:sp>
      </p:grpSp>
      <p:grpSp>
        <p:nvGrpSpPr>
          <p:cNvPr id="9" name="Group 8"/>
          <p:cNvGrpSpPr/>
          <p:nvPr/>
        </p:nvGrpSpPr>
        <p:grpSpPr>
          <a:xfrm>
            <a:off x="475637" y="2135742"/>
            <a:ext cx="364297" cy="400110"/>
            <a:chOff x="286536" y="2046299"/>
            <a:chExt cx="364297" cy="400110"/>
          </a:xfrm>
        </p:grpSpPr>
        <p:sp>
          <p:nvSpPr>
            <p:cNvPr id="16" name="Oval 15"/>
            <p:cNvSpPr/>
            <p:nvPr/>
          </p:nvSpPr>
          <p:spPr>
            <a:xfrm>
              <a:off x="286536" y="2065096"/>
              <a:ext cx="351685" cy="338978"/>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7" name="TextBox 16"/>
            <p:cNvSpPr txBox="1"/>
            <p:nvPr/>
          </p:nvSpPr>
          <p:spPr>
            <a:xfrm>
              <a:off x="312408" y="2046299"/>
              <a:ext cx="338425" cy="400110"/>
            </a:xfrm>
            <a:prstGeom prst="rect">
              <a:avLst/>
            </a:prstGeom>
            <a:noFill/>
            <a:ln>
              <a:noFill/>
            </a:ln>
          </p:spPr>
          <p:txBody>
            <a:bodyPr wrap="square" rtlCol="0">
              <a:spAutoFit/>
            </a:bodyPr>
            <a:lstStyle/>
            <a:p>
              <a:r>
                <a:rPr lang="en-US" sz="2000" b="1" dirty="0" smtClean="0">
                  <a:solidFill>
                    <a:schemeClr val="bg1"/>
                  </a:solidFill>
                  <a:latin typeface="Avenir Next Condensed Demi Bold" charset="0"/>
                  <a:ea typeface="Avenir Next Condensed Demi Bold" charset="0"/>
                  <a:cs typeface="Avenir Next Condensed Demi Bold" charset="0"/>
                </a:rPr>
                <a:t>2</a:t>
              </a:r>
              <a:endParaRPr lang="en-US" sz="2000" b="1" dirty="0">
                <a:solidFill>
                  <a:schemeClr val="bg1"/>
                </a:solidFill>
                <a:latin typeface="Avenir Next Condensed Demi Bold" charset="0"/>
                <a:ea typeface="Avenir Next Condensed Demi Bold" charset="0"/>
                <a:cs typeface="Avenir Next Condensed Demi Bold" charset="0"/>
              </a:endParaRPr>
            </a:p>
          </p:txBody>
        </p:sp>
      </p:grpSp>
      <p:grpSp>
        <p:nvGrpSpPr>
          <p:cNvPr id="5" name="Group 4"/>
          <p:cNvGrpSpPr/>
          <p:nvPr/>
        </p:nvGrpSpPr>
        <p:grpSpPr>
          <a:xfrm>
            <a:off x="469331" y="3571466"/>
            <a:ext cx="357991" cy="400110"/>
            <a:chOff x="974033" y="386155"/>
            <a:chExt cx="357991" cy="400110"/>
          </a:xfrm>
        </p:grpSpPr>
        <p:sp>
          <p:nvSpPr>
            <p:cNvPr id="20" name="Oval 19"/>
            <p:cNvSpPr/>
            <p:nvPr/>
          </p:nvSpPr>
          <p:spPr>
            <a:xfrm>
              <a:off x="974033" y="398646"/>
              <a:ext cx="351685" cy="338978"/>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1" name="TextBox 20"/>
            <p:cNvSpPr txBox="1"/>
            <p:nvPr/>
          </p:nvSpPr>
          <p:spPr>
            <a:xfrm>
              <a:off x="993599" y="386155"/>
              <a:ext cx="338425" cy="400110"/>
            </a:xfrm>
            <a:prstGeom prst="rect">
              <a:avLst/>
            </a:prstGeom>
            <a:noFill/>
            <a:ln>
              <a:noFill/>
            </a:ln>
          </p:spPr>
          <p:txBody>
            <a:bodyPr wrap="square" rtlCol="0">
              <a:spAutoFit/>
            </a:bodyPr>
            <a:lstStyle/>
            <a:p>
              <a:r>
                <a:rPr lang="en-US" sz="2000" b="1" dirty="0">
                  <a:solidFill>
                    <a:schemeClr val="bg1"/>
                  </a:solidFill>
                  <a:latin typeface="Avenir Next Condensed Demi Bold" charset="0"/>
                  <a:ea typeface="Avenir Next Condensed Demi Bold" charset="0"/>
                  <a:cs typeface="Avenir Next Condensed Demi Bold" charset="0"/>
                </a:rPr>
                <a:t>3</a:t>
              </a:r>
              <a:endParaRPr lang="en-US" sz="2000" b="1" dirty="0">
                <a:solidFill>
                  <a:schemeClr val="bg1"/>
                </a:solidFill>
                <a:latin typeface="Avenir Next Condensed Demi Bold" charset="0"/>
                <a:ea typeface="Avenir Next Condensed Demi Bold" charset="0"/>
                <a:cs typeface="Avenir Next Condensed Demi Bold" charset="0"/>
              </a:endParaRPr>
            </a:p>
          </p:txBody>
        </p:sp>
      </p:grpSp>
      <p:grpSp>
        <p:nvGrpSpPr>
          <p:cNvPr id="6" name="Group 5"/>
          <p:cNvGrpSpPr/>
          <p:nvPr/>
        </p:nvGrpSpPr>
        <p:grpSpPr>
          <a:xfrm>
            <a:off x="5411992" y="2905437"/>
            <a:ext cx="351685" cy="400110"/>
            <a:chOff x="6391065" y="1549603"/>
            <a:chExt cx="351685" cy="400110"/>
          </a:xfrm>
        </p:grpSpPr>
        <p:sp>
          <p:nvSpPr>
            <p:cNvPr id="22" name="Oval 21"/>
            <p:cNvSpPr/>
            <p:nvPr/>
          </p:nvSpPr>
          <p:spPr>
            <a:xfrm>
              <a:off x="6391065" y="1568400"/>
              <a:ext cx="351685" cy="338978"/>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3" name="TextBox 22"/>
            <p:cNvSpPr txBox="1"/>
            <p:nvPr/>
          </p:nvSpPr>
          <p:spPr>
            <a:xfrm>
              <a:off x="6404325" y="1549603"/>
              <a:ext cx="338425" cy="400110"/>
            </a:xfrm>
            <a:prstGeom prst="rect">
              <a:avLst/>
            </a:prstGeom>
            <a:noFill/>
            <a:ln>
              <a:noFill/>
            </a:ln>
          </p:spPr>
          <p:txBody>
            <a:bodyPr wrap="square" rtlCol="0">
              <a:spAutoFit/>
            </a:bodyPr>
            <a:lstStyle/>
            <a:p>
              <a:r>
                <a:rPr lang="en-US" sz="2000" b="1" dirty="0" smtClean="0">
                  <a:solidFill>
                    <a:schemeClr val="bg1"/>
                  </a:solidFill>
                  <a:latin typeface="Avenir Next Condensed Demi Bold" charset="0"/>
                  <a:ea typeface="Avenir Next Condensed Demi Bold" charset="0"/>
                  <a:cs typeface="Avenir Next Condensed Demi Bold" charset="0"/>
                </a:rPr>
                <a:t>4</a:t>
              </a:r>
              <a:endParaRPr lang="en-US" sz="2000" b="1" dirty="0">
                <a:solidFill>
                  <a:schemeClr val="bg1"/>
                </a:solidFill>
                <a:latin typeface="Avenir Next Condensed Demi Bold" charset="0"/>
                <a:ea typeface="Avenir Next Condensed Demi Bold" charset="0"/>
                <a:cs typeface="Avenir Next Condensed Demi Bold" charset="0"/>
              </a:endParaRPr>
            </a:p>
          </p:txBody>
        </p:sp>
      </p:grpSp>
      <p:grpSp>
        <p:nvGrpSpPr>
          <p:cNvPr id="7" name="Group 6"/>
          <p:cNvGrpSpPr/>
          <p:nvPr/>
        </p:nvGrpSpPr>
        <p:grpSpPr>
          <a:xfrm>
            <a:off x="7749713" y="2905437"/>
            <a:ext cx="364297" cy="400110"/>
            <a:chOff x="7427384" y="826290"/>
            <a:chExt cx="364297" cy="400110"/>
          </a:xfrm>
        </p:grpSpPr>
        <p:sp>
          <p:nvSpPr>
            <p:cNvPr id="24" name="Oval 23"/>
            <p:cNvSpPr/>
            <p:nvPr/>
          </p:nvSpPr>
          <p:spPr>
            <a:xfrm>
              <a:off x="7427384" y="838781"/>
              <a:ext cx="351685" cy="338978"/>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5" name="TextBox 24"/>
            <p:cNvSpPr txBox="1"/>
            <p:nvPr/>
          </p:nvSpPr>
          <p:spPr>
            <a:xfrm>
              <a:off x="7453256" y="826290"/>
              <a:ext cx="338425" cy="400110"/>
            </a:xfrm>
            <a:prstGeom prst="rect">
              <a:avLst/>
            </a:prstGeom>
            <a:noFill/>
            <a:ln>
              <a:noFill/>
            </a:ln>
          </p:spPr>
          <p:txBody>
            <a:bodyPr wrap="square" rtlCol="0">
              <a:spAutoFit/>
            </a:bodyPr>
            <a:lstStyle/>
            <a:p>
              <a:r>
                <a:rPr lang="en-US" sz="2000" b="1" dirty="0">
                  <a:solidFill>
                    <a:schemeClr val="bg1"/>
                  </a:solidFill>
                  <a:latin typeface="Avenir Next Condensed Demi Bold" charset="0"/>
                  <a:ea typeface="Avenir Next Condensed Demi Bold" charset="0"/>
                  <a:cs typeface="Avenir Next Condensed Demi Bold" charset="0"/>
                </a:rPr>
                <a:t>5</a:t>
              </a:r>
              <a:endParaRPr lang="en-US" sz="2000" b="1" dirty="0">
                <a:solidFill>
                  <a:schemeClr val="bg1"/>
                </a:solidFill>
                <a:latin typeface="Avenir Next Condensed Demi Bold" charset="0"/>
                <a:ea typeface="Avenir Next Condensed Demi Bold" charset="0"/>
                <a:cs typeface="Avenir Next Condensed Demi Bold" charset="0"/>
              </a:endParaRPr>
            </a:p>
          </p:txBody>
        </p:sp>
      </p:grpSp>
    </p:spTree>
    <p:extLst>
      <p:ext uri="{BB962C8B-B14F-4D97-AF65-F5344CB8AC3E}">
        <p14:creationId xmlns:p14="http://schemas.microsoft.com/office/powerpoint/2010/main" val="157954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p:nvPr/>
        </p:nvSpPr>
        <p:spPr>
          <a:xfrm>
            <a:off x="4563224" y="1675750"/>
            <a:ext cx="3713441" cy="24591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graphicFrame>
        <p:nvGraphicFramePr>
          <p:cNvPr id="880" name="Shape 880"/>
          <p:cNvGraphicFramePr/>
          <p:nvPr>
            <p:extLst>
              <p:ext uri="{D42A27DB-BD31-4B8C-83A1-F6EECF244321}">
                <p14:modId xmlns:p14="http://schemas.microsoft.com/office/powerpoint/2010/main" val="826636074"/>
              </p:ext>
            </p:extLst>
          </p:nvPr>
        </p:nvGraphicFramePr>
        <p:xfrm>
          <a:off x="4657424" y="1870480"/>
          <a:ext cx="3531834" cy="1280050"/>
        </p:xfrm>
        <a:graphic>
          <a:graphicData uri="http://schemas.openxmlformats.org/drawingml/2006/table">
            <a:tbl>
              <a:tblPr>
                <a:noFill/>
                <a:tableStyleId>{6234C36D-BC6E-4211-939C-6B460B69AB2D}</a:tableStyleId>
              </a:tblPr>
              <a:tblGrid>
                <a:gridCol w="1709612"/>
                <a:gridCol w="1035813"/>
                <a:gridCol w="786409"/>
              </a:tblGrid>
              <a:tr h="381000">
                <a:tc>
                  <a:txBody>
                    <a:bodyPr/>
                    <a:lstStyle/>
                    <a:p>
                      <a:pPr marL="0" lvl="0" indent="0" algn="ctr">
                        <a:spcBef>
                          <a:spcPts val="0"/>
                        </a:spcBef>
                        <a:spcAft>
                          <a:spcPts val="0"/>
                        </a:spcAft>
                        <a:buNone/>
                      </a:pPr>
                      <a:r>
                        <a:rPr lang="en" sz="2000" b="0" i="0" dirty="0">
                          <a:latin typeface="Avenir Next Condensed Regular" charset="0"/>
                          <a:ea typeface="Avenir Next Condensed Regular" charset="0"/>
                          <a:cs typeface="Avenir Next Condensed Regular" charset="0"/>
                          <a:sym typeface="Pathway Gothic One"/>
                        </a:rPr>
                        <a:t>% specialized</a:t>
                      </a:r>
                      <a:endParaRPr sz="2000" b="0" i="0" dirty="0">
                        <a:latin typeface="Avenir Next Condensed Regular" charset="0"/>
                        <a:ea typeface="Avenir Next Condensed Regular" charset="0"/>
                        <a:cs typeface="Avenir Next Condensed Regular" charset="0"/>
                        <a:sym typeface="Pathway Gothic One"/>
                      </a:endParaRPr>
                    </a:p>
                  </a:txBody>
                  <a:tcPr marL="91425" marR="91425" marT="91425" marB="91425"/>
                </a:tc>
                <a:tc>
                  <a:txBody>
                    <a:bodyPr/>
                    <a:lstStyle/>
                    <a:p>
                      <a:pPr marL="0" lvl="0" indent="0" algn="ctr">
                        <a:spcBef>
                          <a:spcPts val="0"/>
                        </a:spcBef>
                        <a:spcAft>
                          <a:spcPts val="0"/>
                        </a:spcAft>
                        <a:buNone/>
                      </a:pPr>
                      <a:r>
                        <a:rPr lang="en" sz="2000" b="0" i="0" dirty="0">
                          <a:latin typeface="Avenir Next Condensed Regular" charset="0"/>
                          <a:ea typeface="Avenir Next Condensed Regular" charset="0"/>
                          <a:cs typeface="Avenir Next Condensed Regular" charset="0"/>
                          <a:sym typeface="Pathway Gothic One"/>
                        </a:rPr>
                        <a:t>Top1 Acc.</a:t>
                      </a:r>
                      <a:endParaRPr sz="2000" b="0" i="0" dirty="0">
                        <a:latin typeface="Avenir Next Condensed Regular" charset="0"/>
                        <a:ea typeface="Avenir Next Condensed Regular" charset="0"/>
                        <a:cs typeface="Avenir Next Condensed Regular" charset="0"/>
                        <a:sym typeface="Pathway Gothic One"/>
                      </a:endParaRPr>
                    </a:p>
                  </a:txBody>
                  <a:tcPr marL="91425" marR="91425" marT="91425" marB="91425"/>
                </a:tc>
                <a:tc>
                  <a:txBody>
                    <a:bodyPr/>
                    <a:lstStyle/>
                    <a:p>
                      <a:pPr marL="0" lvl="0" indent="0" algn="ctr">
                        <a:spcBef>
                          <a:spcPts val="0"/>
                        </a:spcBef>
                        <a:spcAft>
                          <a:spcPts val="0"/>
                        </a:spcAft>
                        <a:buNone/>
                      </a:pPr>
                      <a:r>
                        <a:rPr lang="en" sz="2000" b="0" i="0" dirty="0">
                          <a:latin typeface="Avenir Next Condensed Regular" charset="0"/>
                          <a:ea typeface="Avenir Next Condensed Regular" charset="0"/>
                          <a:cs typeface="Avenir Next Condensed Regular" charset="0"/>
                          <a:sym typeface="Pathway Gothic One"/>
                        </a:rPr>
                        <a:t>Model</a:t>
                      </a:r>
                      <a:endParaRPr sz="2000" b="0" i="0" dirty="0">
                        <a:latin typeface="Avenir Next Condensed Regular" charset="0"/>
                        <a:ea typeface="Avenir Next Condensed Regular" charset="0"/>
                        <a:cs typeface="Avenir Next Condensed Regular" charset="0"/>
                        <a:sym typeface="Pathway Gothic One"/>
                      </a:endParaRPr>
                    </a:p>
                  </a:txBody>
                  <a:tcPr marL="91425" marR="91425" marT="91425" marB="91425"/>
                </a:tc>
              </a:tr>
              <a:tr h="396200">
                <a:tc>
                  <a:txBody>
                    <a:bodyPr/>
                    <a:lstStyle/>
                    <a:p>
                      <a:pPr marL="0" lvl="0" indent="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c>
                  <a:txBody>
                    <a:bodyPr/>
                    <a:lstStyle/>
                    <a:p>
                      <a:pPr marL="0" lvl="0" indent="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c>
                  <a:txBody>
                    <a:bodyPr/>
                    <a:lstStyle/>
                    <a:p>
                      <a:pPr marL="0" lvl="0" indent="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r>
              <a:tr h="396200">
                <a:tc>
                  <a:txBody>
                    <a:bodyPr/>
                    <a:lstStyle/>
                    <a:p>
                      <a:pPr marL="0" lvl="0" indent="0" rtl="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c>
                  <a:txBody>
                    <a:bodyPr/>
                    <a:lstStyle/>
                    <a:p>
                      <a:pPr marL="0" lvl="0" indent="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c>
                  <a:txBody>
                    <a:bodyPr/>
                    <a:lstStyle/>
                    <a:p>
                      <a:pPr marL="0" lvl="0" indent="0" rtl="0">
                        <a:spcBef>
                          <a:spcPts val="0"/>
                        </a:spcBef>
                        <a:spcAft>
                          <a:spcPts val="0"/>
                        </a:spcAft>
                        <a:buNone/>
                      </a:pPr>
                      <a:endParaRPr b="0" i="0" dirty="0">
                        <a:latin typeface="Avenir Next Condensed Regular" charset="0"/>
                        <a:ea typeface="Avenir Next Condensed Regular" charset="0"/>
                        <a:cs typeface="Avenir Next Condensed Regular" charset="0"/>
                      </a:endParaRPr>
                    </a:p>
                  </a:txBody>
                  <a:tcPr marL="91425" marR="91425" marT="91425" marB="91425"/>
                </a:tc>
              </a:tr>
            </a:tbl>
          </a:graphicData>
        </a:graphic>
      </p:graphicFrame>
      <p:sp>
        <p:nvSpPr>
          <p:cNvPr id="881" name="Shape 881"/>
          <p:cNvSpPr txBox="1"/>
          <p:nvPr/>
        </p:nvSpPr>
        <p:spPr>
          <a:xfrm>
            <a:off x="4664148" y="3230350"/>
            <a:ext cx="3086875" cy="984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Minimum event length = 50ms</a:t>
            </a:r>
            <a:endParaRPr sz="2000" dirty="0">
              <a:latin typeface="Avenir Next Condensed Regular" charset="0"/>
              <a:ea typeface="Avenir Next Condensed Regular" charset="0"/>
              <a:cs typeface="Avenir Next Condensed Regular" charset="0"/>
              <a:sym typeface="Pathway Gothic One"/>
            </a:endParaRPr>
          </a:p>
          <a:p>
            <a:pPr marL="0" lvl="0" indent="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Inter-frame correlation = 0.8</a:t>
            </a:r>
            <a:endParaRPr sz="2000" dirty="0">
              <a:latin typeface="Avenir Next Condensed Regular" charset="0"/>
              <a:ea typeface="Avenir Next Condensed Regular" charset="0"/>
              <a:cs typeface="Avenir Next Condensed Regular" charset="0"/>
              <a:sym typeface="Pathway Gothic One"/>
            </a:endParaRPr>
          </a:p>
          <a:p>
            <a:pPr marL="0" lvl="0" indent="0">
              <a:spcBef>
                <a:spcPts val="0"/>
              </a:spcBef>
              <a:spcAft>
                <a:spcPts val="0"/>
              </a:spcAft>
              <a:buNone/>
            </a:pPr>
            <a:endParaRPr sz="2000" dirty="0">
              <a:latin typeface="Avenir Next Condensed Regular" charset="0"/>
              <a:ea typeface="Avenir Next Condensed Regular" charset="0"/>
              <a:cs typeface="Avenir Next Condensed Regular" charset="0"/>
              <a:sym typeface="Pathway Gothic One"/>
            </a:endParaRPr>
          </a:p>
        </p:txBody>
      </p:sp>
      <p:cxnSp>
        <p:nvCxnSpPr>
          <p:cNvPr id="882" name="Shape 882"/>
          <p:cNvCxnSpPr/>
          <p:nvPr/>
        </p:nvCxnSpPr>
        <p:spPr>
          <a:xfrm rot="10800000" flipH="1">
            <a:off x="3377450" y="1696175"/>
            <a:ext cx="1175100" cy="1828800"/>
          </a:xfrm>
          <a:prstGeom prst="straightConnector1">
            <a:avLst/>
          </a:prstGeom>
          <a:noFill/>
          <a:ln w="9525" cap="flat" cmpd="sng">
            <a:solidFill>
              <a:schemeClr val="dk2"/>
            </a:solidFill>
            <a:prstDash val="solid"/>
            <a:round/>
            <a:headEnd type="none" w="lg" len="lg"/>
            <a:tailEnd type="none" w="lg" len="lg"/>
          </a:ln>
        </p:spPr>
      </p:cxnSp>
      <p:cxnSp>
        <p:nvCxnSpPr>
          <p:cNvPr id="883" name="Shape 883"/>
          <p:cNvCxnSpPr/>
          <p:nvPr/>
        </p:nvCxnSpPr>
        <p:spPr>
          <a:xfrm>
            <a:off x="3416350" y="3875175"/>
            <a:ext cx="1167300" cy="241200"/>
          </a:xfrm>
          <a:prstGeom prst="straightConnector1">
            <a:avLst/>
          </a:prstGeom>
          <a:noFill/>
          <a:ln w="9525" cap="flat" cmpd="sng">
            <a:solidFill>
              <a:schemeClr val="dk2"/>
            </a:solidFill>
            <a:prstDash val="solid"/>
            <a:round/>
            <a:headEnd type="none" w="lg" len="lg"/>
            <a:tailEnd type="none" w="lg" len="lg"/>
          </a:ln>
        </p:spPr>
      </p:cxnSp>
      <p:pic>
        <p:nvPicPr>
          <p:cNvPr id="885" name="Shape 885"/>
          <p:cNvPicPr preferRelativeResize="0"/>
          <p:nvPr/>
        </p:nvPicPr>
        <p:blipFill rotWithShape="1">
          <a:blip r:embed="rId3">
            <a:alphaModFix/>
          </a:blip>
          <a:srcRect l="5936" t="23099" r="70310" b="57212"/>
          <a:stretch/>
        </p:blipFill>
        <p:spPr>
          <a:xfrm>
            <a:off x="7330850" y="4294450"/>
            <a:ext cx="2451127" cy="707401"/>
          </a:xfrm>
          <a:prstGeom prst="rect">
            <a:avLst/>
          </a:prstGeom>
          <a:noFill/>
          <a:ln>
            <a:noFill/>
          </a:ln>
        </p:spPr>
      </p:pic>
      <p:sp>
        <p:nvSpPr>
          <p:cNvPr id="11"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Decentralized, sharing-aware training</a:t>
            </a:r>
            <a:endParaRPr lang="en" sz="32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36</a:t>
            </a:fld>
            <a:endParaRPr lang="uk-UA"/>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6030" r="71233" b="25853"/>
          <a:stretch/>
        </p:blipFill>
        <p:spPr>
          <a:xfrm>
            <a:off x="1323823" y="1675750"/>
            <a:ext cx="2446780" cy="2775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
                                        </p:tgtEl>
                                        <p:attrNameLst>
                                          <p:attrName>style.visibility</p:attrName>
                                        </p:attrNameLst>
                                      </p:cBhvr>
                                      <p:to>
                                        <p:strVal val="visible"/>
                                      </p:to>
                                    </p:set>
                                    <p:animEffect transition="in" filter="fade">
                                      <p:cBhvr>
                                        <p:cTn id="7" dur="1"/>
                                        <p:tgtEl>
                                          <p:spTgt spid="878"/>
                                        </p:tgtEl>
                                      </p:cBhvr>
                                    </p:animEffect>
                                  </p:childTnLst>
                                </p:cTn>
                              </p:par>
                              <p:par>
                                <p:cTn id="8" presetID="10" presetClass="entr" presetSubtype="0" fill="hold" nodeType="withEffect">
                                  <p:stCondLst>
                                    <p:cond delay="0"/>
                                  </p:stCondLst>
                                  <p:childTnLst>
                                    <p:set>
                                      <p:cBhvr>
                                        <p:cTn id="9" dur="1" fill="hold">
                                          <p:stCondLst>
                                            <p:cond delay="0"/>
                                          </p:stCondLst>
                                        </p:cTn>
                                        <p:tgtEl>
                                          <p:spTgt spid="882"/>
                                        </p:tgtEl>
                                        <p:attrNameLst>
                                          <p:attrName>style.visibility</p:attrName>
                                        </p:attrNameLst>
                                      </p:cBhvr>
                                      <p:to>
                                        <p:strVal val="visible"/>
                                      </p:to>
                                    </p:set>
                                    <p:animEffect transition="in" filter="fade">
                                      <p:cBhvr>
                                        <p:cTn id="10" dur="1"/>
                                        <p:tgtEl>
                                          <p:spTgt spid="882"/>
                                        </p:tgtEl>
                                      </p:cBhvr>
                                    </p:animEffect>
                                  </p:childTnLst>
                                </p:cTn>
                              </p:par>
                              <p:par>
                                <p:cTn id="11" presetID="10" presetClass="entr" presetSubtype="0" fill="hold" nodeType="withEffect">
                                  <p:stCondLst>
                                    <p:cond delay="0"/>
                                  </p:stCondLst>
                                  <p:childTnLst>
                                    <p:set>
                                      <p:cBhvr>
                                        <p:cTn id="12" dur="1" fill="hold">
                                          <p:stCondLst>
                                            <p:cond delay="0"/>
                                          </p:stCondLst>
                                        </p:cTn>
                                        <p:tgtEl>
                                          <p:spTgt spid="883"/>
                                        </p:tgtEl>
                                        <p:attrNameLst>
                                          <p:attrName>style.visibility</p:attrName>
                                        </p:attrNameLst>
                                      </p:cBhvr>
                                      <p:to>
                                        <p:strVal val="visible"/>
                                      </p:to>
                                    </p:set>
                                    <p:animEffect transition="in" filter="fade">
                                      <p:cBhvr>
                                        <p:cTn id="13" dur="1"/>
                                        <p:tgtEl>
                                          <p:spTgt spid="88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80"/>
                                        </p:tgtEl>
                                        <p:attrNameLst>
                                          <p:attrName>style.visibility</p:attrName>
                                        </p:attrNameLst>
                                      </p:cBhvr>
                                      <p:to>
                                        <p:strVal val="visible"/>
                                      </p:to>
                                    </p:set>
                                    <p:animEffect transition="in" filter="fade">
                                      <p:cBhvr>
                                        <p:cTn id="18" dur="1"/>
                                        <p:tgtEl>
                                          <p:spTgt spid="8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81">
                                            <p:txEl>
                                              <p:pRg st="0" end="0"/>
                                            </p:txEl>
                                          </p:spTgt>
                                        </p:tgtEl>
                                        <p:attrNameLst>
                                          <p:attrName>style.visibility</p:attrName>
                                        </p:attrNameLst>
                                      </p:cBhvr>
                                      <p:to>
                                        <p:strVal val="visible"/>
                                      </p:to>
                                    </p:set>
                                    <p:animEffect transition="in" filter="fade">
                                      <p:cBhvr>
                                        <p:cTn id="23" dur="1"/>
                                        <p:tgtEl>
                                          <p:spTgt spid="88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81">
                                            <p:txEl>
                                              <p:pRg st="1" end="1"/>
                                            </p:txEl>
                                          </p:spTgt>
                                        </p:tgtEl>
                                        <p:attrNameLst>
                                          <p:attrName>style.visibility</p:attrName>
                                        </p:attrNameLst>
                                      </p:cBhvr>
                                      <p:to>
                                        <p:strVal val="visible"/>
                                      </p:to>
                                    </p:set>
                                    <p:animEffect transition="in" filter="fade">
                                      <p:cBhvr>
                                        <p:cTn id="28" dur="1"/>
                                        <p:tgtEl>
                                          <p:spTgt spid="88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81">
                                            <p:txEl>
                                              <p:pRg st="2" end="2"/>
                                            </p:txEl>
                                          </p:spTgt>
                                        </p:tgtEl>
                                        <p:attrNameLst>
                                          <p:attrName>style.visibility</p:attrName>
                                        </p:attrNameLst>
                                      </p:cBhvr>
                                      <p:to>
                                        <p:strVal val="visible"/>
                                      </p:to>
                                    </p:set>
                                    <p:animEffect transition="in" filter="fade">
                                      <p:cBhvr>
                                        <p:cTn id="33" dur="1"/>
                                        <p:tgtEl>
                                          <p:spTgt spid="8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Mainstream results</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37</a:t>
            </a:fld>
            <a:endParaRPr lang="uk-UA"/>
          </a:p>
        </p:txBody>
      </p:sp>
    </p:spTree>
    <p:extLst>
      <p:ext uri="{BB962C8B-B14F-4D97-AF65-F5344CB8AC3E}">
        <p14:creationId xmlns:p14="http://schemas.microsoft.com/office/powerpoint/2010/main" val="20724640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6" name="TextBox 5"/>
          <p:cNvSpPr txBox="1"/>
          <p:nvPr/>
        </p:nvSpPr>
        <p:spPr>
          <a:xfrm>
            <a:off x="1211690" y="1250999"/>
            <a:ext cx="7422992" cy="538609"/>
          </a:xfrm>
          <a:prstGeom prst="rect">
            <a:avLst/>
          </a:prstGeom>
          <a:noFill/>
        </p:spPr>
        <p:txBody>
          <a:bodyPr wrap="square" rtlCol="0">
            <a:spAutoFit/>
          </a:bodyPr>
          <a:lstStyle/>
          <a:p>
            <a:r>
              <a:rPr lang="en-US" sz="2900" dirty="0">
                <a:ln w="6350">
                  <a:noFill/>
                </a:ln>
                <a:solidFill>
                  <a:srgbClr val="B5DC8A"/>
                </a:solidFill>
                <a:latin typeface="Avenir Next Condensed Medium" charset="0"/>
                <a:ea typeface="Avenir Next Condensed Medium" charset="0"/>
                <a:cs typeface="Avenir Next Condensed Medium" charset="0"/>
              </a:rPr>
              <a:t>Merge video stream processing of concurrent apps</a:t>
            </a:r>
            <a:endParaRPr lang="en-US" sz="2900" dirty="0">
              <a:ln w="6350">
                <a:noFill/>
              </a:ln>
              <a:solidFill>
                <a:srgbClr val="B5DC8A"/>
              </a:solidFill>
              <a:latin typeface="Avenir Next Condensed Medium" charset="0"/>
              <a:ea typeface="Avenir Next Condensed Medium" charset="0"/>
              <a:cs typeface="Avenir Next Condensed Medium" charset="0"/>
            </a:endParaRPr>
          </a:p>
        </p:txBody>
      </p:sp>
      <p:sp>
        <p:nvSpPr>
          <p:cNvPr id="7" name="TextBox 6"/>
          <p:cNvSpPr txBox="1"/>
          <p:nvPr/>
        </p:nvSpPr>
        <p:spPr>
          <a:xfrm>
            <a:off x="1221850" y="2108179"/>
            <a:ext cx="7412832" cy="538609"/>
          </a:xfrm>
          <a:prstGeom prst="rect">
            <a:avLst/>
          </a:prstGeom>
          <a:noFill/>
        </p:spPr>
        <p:txBody>
          <a:bodyPr wrap="square" rtlCol="0">
            <a:spAutoFit/>
          </a:bodyPr>
          <a:lstStyle/>
          <a:p>
            <a:r>
              <a:rPr lang="en-US" sz="2900" dirty="0" smtClean="0">
                <a:ln w="6350">
                  <a:noFill/>
                </a:ln>
                <a:solidFill>
                  <a:srgbClr val="B5DC8A"/>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B5DC8A"/>
              </a:solidFill>
              <a:latin typeface="Avenir Next Condensed Medium" charset="0"/>
              <a:ea typeface="Avenir Next Condensed Medium" charset="0"/>
              <a:cs typeface="Avenir Next Condensed Medium" charset="0"/>
            </a:endParaRPr>
          </a:p>
        </p:txBody>
      </p:sp>
      <p:sp>
        <p:nvSpPr>
          <p:cNvPr id="8" name="Oval 7"/>
          <p:cNvSpPr/>
          <p:nvPr/>
        </p:nvSpPr>
        <p:spPr>
          <a:xfrm>
            <a:off x="565124" y="1250999"/>
            <a:ext cx="558800" cy="538609"/>
          </a:xfrm>
          <a:prstGeom prst="ellipse">
            <a:avLst/>
          </a:prstGeom>
          <a:solidFill>
            <a:srgbClr val="B5D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9" name="TextBox 8"/>
          <p:cNvSpPr txBox="1"/>
          <p:nvPr/>
        </p:nvSpPr>
        <p:spPr>
          <a:xfrm>
            <a:off x="652890" y="1289122"/>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0" name="Oval 9"/>
          <p:cNvSpPr/>
          <p:nvPr/>
        </p:nvSpPr>
        <p:spPr>
          <a:xfrm>
            <a:off x="565124" y="2080216"/>
            <a:ext cx="558800" cy="538609"/>
          </a:xfrm>
          <a:prstGeom prst="ellipse">
            <a:avLst/>
          </a:prstGeom>
          <a:solidFill>
            <a:srgbClr val="B5D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663050" y="2108179"/>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2" name="TextBox 11"/>
          <p:cNvSpPr txBox="1"/>
          <p:nvPr/>
        </p:nvSpPr>
        <p:spPr>
          <a:xfrm>
            <a:off x="1221850" y="1698039"/>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y sharing redundant computation</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a:xfrm>
            <a:off x="8472458" y="4617875"/>
            <a:ext cx="548700" cy="393600"/>
          </a:xfrm>
        </p:spPr>
        <p:txBody>
          <a:bodyPr/>
          <a:lstStyle/>
          <a:p>
            <a:pPr marL="0" lvl="0" indent="0">
              <a:spcBef>
                <a:spcPts val="0"/>
              </a:spcBef>
              <a:spcAft>
                <a:spcPts val="0"/>
              </a:spcAft>
              <a:buNone/>
            </a:pPr>
            <a:fld id="{00000000-1234-1234-1234-123412341234}" type="slidenum">
              <a:rPr lang="uk-UA" smtClean="0"/>
              <a:t>38</a:t>
            </a:fld>
            <a:endParaRPr lang="uk-UA"/>
          </a:p>
        </p:txBody>
      </p:sp>
      <p:sp>
        <p:nvSpPr>
          <p:cNvPr id="19" name="TextBox 18"/>
          <p:cNvSpPr txBox="1"/>
          <p:nvPr/>
        </p:nvSpPr>
        <p:spPr>
          <a:xfrm>
            <a:off x="1221850" y="2574193"/>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ased on resources available and deployed apps</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32" name="TextBox 31"/>
          <p:cNvSpPr txBox="1"/>
          <p:nvPr/>
        </p:nvSpPr>
        <p:spPr>
          <a:xfrm>
            <a:off x="1204133" y="2999504"/>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33" name="Oval 32"/>
          <p:cNvSpPr/>
          <p:nvPr/>
        </p:nvSpPr>
        <p:spPr>
          <a:xfrm>
            <a:off x="547407" y="2971541"/>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34" name="TextBox 33"/>
          <p:cNvSpPr txBox="1"/>
          <p:nvPr/>
        </p:nvSpPr>
        <p:spPr>
          <a:xfrm>
            <a:off x="645333" y="299950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35" name="TextBox 34"/>
          <p:cNvSpPr txBox="1"/>
          <p:nvPr/>
        </p:nvSpPr>
        <p:spPr>
          <a:xfrm>
            <a:off x="1204133" y="3465634"/>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ompared to No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36" name="TextBox 35"/>
          <p:cNvSpPr txBox="1"/>
          <p:nvPr/>
        </p:nvSpPr>
        <p:spPr>
          <a:xfrm>
            <a:off x="1214293" y="3850984"/>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37" name="Oval 36"/>
          <p:cNvSpPr/>
          <p:nvPr/>
        </p:nvSpPr>
        <p:spPr>
          <a:xfrm>
            <a:off x="557567" y="3823021"/>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38" name="TextBox 37"/>
          <p:cNvSpPr txBox="1"/>
          <p:nvPr/>
        </p:nvSpPr>
        <p:spPr>
          <a:xfrm>
            <a:off x="655493" y="3850984"/>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39" name="TextBox 38"/>
          <p:cNvSpPr txBox="1"/>
          <p:nvPr/>
        </p:nvSpPr>
        <p:spPr>
          <a:xfrm>
            <a:off x="1214293" y="4296226"/>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ompared to Max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Tree>
    <p:extLst>
      <p:ext uri="{BB962C8B-B14F-4D97-AF65-F5344CB8AC3E}">
        <p14:creationId xmlns:p14="http://schemas.microsoft.com/office/powerpoint/2010/main" val="17343729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8" name="Shape 718"/>
          <p:cNvSpPr txBox="1">
            <a:spLocks noGrp="1"/>
          </p:cNvSpPr>
          <p:nvPr>
            <p:ph type="body" idx="1"/>
          </p:nvPr>
        </p:nvSpPr>
        <p:spPr>
          <a:prstGeom prst="rect">
            <a:avLst/>
          </a:prstGeom>
        </p:spPr>
        <p:txBody>
          <a:bodyPr spcFirstLastPara="1" wrap="square" lIns="91425" tIns="91425" rIns="91425" bIns="91425" anchor="t" anchorCtr="0">
            <a:noAutofit/>
          </a:bodyPr>
          <a:lstStyle/>
          <a:p>
            <a:pPr marL="101600" lvl="0" indent="0" rtl="0">
              <a:spcBef>
                <a:spcPts val="0"/>
              </a:spcBef>
              <a:spcAft>
                <a:spcPts val="0"/>
              </a:spcAft>
              <a:buSzPts val="2000"/>
              <a:buNone/>
            </a:pPr>
            <a:r>
              <a:rPr lang="en" dirty="0"/>
              <a:t>Run concurrent image classification pipelines</a:t>
            </a:r>
            <a:endParaRPr dirty="0"/>
          </a:p>
          <a:p>
            <a:pPr marL="590550" lvl="1" indent="0" rtl="0">
              <a:spcBef>
                <a:spcPts val="0"/>
              </a:spcBef>
              <a:spcAft>
                <a:spcPts val="0"/>
              </a:spcAft>
              <a:buSzPts val="1500"/>
              <a:buNone/>
            </a:pPr>
            <a:r>
              <a:rPr lang="en-US" dirty="0" smtClean="0">
                <a:latin typeface="Avenir Next Condensed Regular" charset="0"/>
                <a:ea typeface="Avenir Next Condensed Regular" charset="0"/>
                <a:cs typeface="Avenir Next Condensed Regular" charset="0"/>
              </a:rPr>
              <a:t>Using MobileNet-224</a:t>
            </a:r>
            <a:r>
              <a:rPr lang="en" dirty="0" smtClean="0">
                <a:latin typeface="Avenir Next Condensed Regular" charset="0"/>
                <a:ea typeface="Avenir Next Condensed Regular" charset="0"/>
                <a:cs typeface="Avenir Next Condensed Regular" charset="0"/>
              </a:rPr>
              <a:t> </a:t>
            </a:r>
            <a:r>
              <a:rPr lang="en" dirty="0" smtClean="0">
                <a:latin typeface="Avenir Next Condensed Regular" charset="0"/>
                <a:ea typeface="Avenir Next Condensed Regular" charset="0"/>
                <a:cs typeface="Avenir Next Condensed Regular" charset="0"/>
              </a:rPr>
              <a:t>DNN</a:t>
            </a:r>
            <a:r>
              <a:rPr lang="en-US" dirty="0" smtClean="0">
                <a:latin typeface="Avenir Next Condensed Regular" charset="0"/>
                <a:ea typeface="Avenir Next Condensed Regular" charset="0"/>
                <a:cs typeface="Avenir Next Condensed Regular" charset="0"/>
              </a:rPr>
              <a:t>s</a:t>
            </a:r>
            <a:endParaRPr dirty="0">
              <a:latin typeface="Avenir Next Condensed Regular" charset="0"/>
              <a:ea typeface="Avenir Next Condensed Regular" charset="0"/>
              <a:cs typeface="Avenir Next Condensed Regular" charset="0"/>
            </a:endParaRPr>
          </a:p>
          <a:p>
            <a:pPr marL="101600" indent="0">
              <a:buNone/>
            </a:pPr>
            <a:r>
              <a:rPr lang="en-US" dirty="0" smtClean="0">
                <a:solidFill>
                  <a:srgbClr val="F2686D"/>
                </a:solidFill>
              </a:rPr>
              <a:t>Tasks</a:t>
            </a:r>
            <a:r>
              <a:rPr lang="en-US" dirty="0" smtClean="0"/>
              <a:t>: Pedestrian, </a:t>
            </a:r>
            <a:r>
              <a:rPr lang="en-US" dirty="0" smtClean="0"/>
              <a:t>Bus, Red Car, Scramble, </a:t>
            </a:r>
            <a:r>
              <a:rPr lang="en-US" dirty="0" err="1" smtClean="0"/>
              <a:t>Schoolbus</a:t>
            </a:r>
            <a:r>
              <a:rPr lang="en-US" dirty="0" smtClean="0"/>
              <a:t>, Trains, Car</a:t>
            </a:r>
            <a:endParaRPr lang="en-US" dirty="0"/>
          </a:p>
          <a:p>
            <a:pPr marL="101600" indent="0">
              <a:buNone/>
            </a:pPr>
            <a:r>
              <a:rPr lang="en" dirty="0" smtClean="0">
                <a:solidFill>
                  <a:srgbClr val="F2686D"/>
                </a:solidFill>
              </a:rPr>
              <a:t>Hardware</a:t>
            </a:r>
            <a:r>
              <a:rPr lang="en" dirty="0"/>
              <a:t>: </a:t>
            </a:r>
            <a:r>
              <a:rPr lang="en" dirty="0"/>
              <a:t>Desktop-class </a:t>
            </a:r>
            <a:r>
              <a:rPr lang="en" dirty="0" smtClean="0"/>
              <a:t>computer</a:t>
            </a:r>
            <a:endParaRPr lang="en-US" dirty="0" smtClean="0"/>
          </a:p>
          <a:p>
            <a:pPr marL="101600" lvl="0" indent="0" rtl="0">
              <a:spcBef>
                <a:spcPts val="0"/>
              </a:spcBef>
              <a:spcAft>
                <a:spcPts val="0"/>
              </a:spcAft>
              <a:buSzPts val="2000"/>
              <a:buNone/>
            </a:pPr>
            <a:r>
              <a:rPr lang="en" dirty="0" smtClean="0">
                <a:solidFill>
                  <a:srgbClr val="F2686D"/>
                </a:solidFill>
              </a:rPr>
              <a:t>Video</a:t>
            </a:r>
            <a:r>
              <a:rPr lang="en" dirty="0" smtClean="0"/>
              <a:t> </a:t>
            </a:r>
            <a:r>
              <a:rPr lang="en" dirty="0" smtClean="0">
                <a:solidFill>
                  <a:srgbClr val="F2686D"/>
                </a:solidFill>
              </a:rPr>
              <a:t>stream</a:t>
            </a:r>
            <a:r>
              <a:rPr lang="en" dirty="0" smtClean="0"/>
              <a:t>: 20FPS, 640x480</a:t>
            </a:r>
            <a:endParaRPr dirty="0" smtClean="0"/>
          </a:p>
          <a:p>
            <a:pPr marL="0" lvl="0" indent="0" rtl="0">
              <a:spcBef>
                <a:spcPts val="1600"/>
              </a:spcBef>
              <a:spcAft>
                <a:spcPts val="1600"/>
              </a:spcAft>
              <a:buNone/>
            </a:pPr>
            <a:endParaRPr dirty="0"/>
          </a:p>
        </p:txBody>
      </p:sp>
      <p:sp>
        <p:nvSpPr>
          <p:cNvPr id="6"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Experimental setup</a:t>
            </a:r>
            <a:endParaRPr lang="en" sz="3200" dirty="0">
              <a:latin typeface="Avenir Next Condensed Medium" charset="0"/>
              <a:ea typeface="Avenir Next Condensed Medium" charset="0"/>
              <a:cs typeface="Avenir Next Condensed Medium" charset="0"/>
            </a:endParaRPr>
          </a:p>
        </p:txBody>
      </p:sp>
      <p:cxnSp>
        <p:nvCxnSpPr>
          <p:cNvPr id="16" name="Shape 88"/>
          <p:cNvCxnSpPr/>
          <p:nvPr/>
        </p:nvCxnSpPr>
        <p:spPr>
          <a:xfrm>
            <a:off x="1554997" y="4321305"/>
            <a:ext cx="430500" cy="0"/>
          </a:xfrm>
          <a:prstGeom prst="straightConnector1">
            <a:avLst/>
          </a:prstGeom>
          <a:noFill/>
          <a:ln w="19050" cap="flat" cmpd="sng">
            <a:solidFill>
              <a:schemeClr val="dk2"/>
            </a:solidFill>
            <a:prstDash val="solid"/>
            <a:round/>
            <a:headEnd type="none" w="lg" len="lg"/>
            <a:tailEnd type="triangle" w="lg" len="lg"/>
          </a:ln>
        </p:spPr>
      </p:cxnSp>
      <p:sp>
        <p:nvSpPr>
          <p:cNvPr id="17" name="Shape 89"/>
          <p:cNvSpPr/>
          <p:nvPr/>
        </p:nvSpPr>
        <p:spPr>
          <a:xfrm>
            <a:off x="2009847" y="379765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 sz="2400" dirty="0" smtClean="0">
                <a:solidFill>
                  <a:schemeClr val="bg1"/>
                </a:solidFill>
                <a:latin typeface="Avenir Next Condensed Medium" charset="0"/>
                <a:ea typeface="Avenir Next Condensed Medium" charset="0"/>
                <a:cs typeface="Avenir Next Condensed Medium" charset="0"/>
                <a:sym typeface="Pathway Gothic One"/>
              </a:rPr>
              <a:t>D</a:t>
            </a:r>
            <a:r>
              <a:rPr lang="en-US" sz="2400" dirty="0" err="1" smtClean="0">
                <a:solidFill>
                  <a:schemeClr val="bg1"/>
                </a:solidFill>
                <a:latin typeface="Avenir Next Condensed Medium" charset="0"/>
                <a:ea typeface="Avenir Next Condensed Medium" charset="0"/>
                <a:cs typeface="Avenir Next Condensed Medium" charset="0"/>
                <a:sym typeface="Pathway Gothic One"/>
              </a:rPr>
              <a:t>ecode</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8" name="Shape 90"/>
          <p:cNvSpPr/>
          <p:nvPr/>
        </p:nvSpPr>
        <p:spPr>
          <a:xfrm>
            <a:off x="7336276" y="379765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Post-process</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9" name="Shape 91"/>
          <p:cNvSpPr/>
          <p:nvPr/>
        </p:nvSpPr>
        <p:spPr>
          <a:xfrm>
            <a:off x="3774258" y="379765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Transform</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20" name="Shape 92"/>
          <p:cNvCxnSpPr/>
          <p:nvPr/>
        </p:nvCxnSpPr>
        <p:spPr>
          <a:xfrm>
            <a:off x="3492747" y="4321305"/>
            <a:ext cx="281400" cy="0"/>
          </a:xfrm>
          <a:prstGeom prst="straightConnector1">
            <a:avLst/>
          </a:prstGeom>
          <a:noFill/>
          <a:ln w="19050" cap="flat" cmpd="sng">
            <a:solidFill>
              <a:schemeClr val="dk2"/>
            </a:solidFill>
            <a:prstDash val="solid"/>
            <a:round/>
            <a:headEnd type="none" w="lg" len="lg"/>
            <a:tailEnd type="triangle" w="lg" len="lg"/>
          </a:ln>
        </p:spPr>
      </p:cxnSp>
      <p:sp>
        <p:nvSpPr>
          <p:cNvPr id="21" name="Shape 93"/>
          <p:cNvSpPr/>
          <p:nvPr/>
        </p:nvSpPr>
        <p:spPr>
          <a:xfrm>
            <a:off x="5554770" y="3797655"/>
            <a:ext cx="14829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Classify</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22" name="Shape 94"/>
          <p:cNvCxnSpPr/>
          <p:nvPr/>
        </p:nvCxnSpPr>
        <p:spPr>
          <a:xfrm>
            <a:off x="7037670" y="4321305"/>
            <a:ext cx="298500" cy="0"/>
          </a:xfrm>
          <a:prstGeom prst="straightConnector1">
            <a:avLst/>
          </a:prstGeom>
          <a:noFill/>
          <a:ln w="19050" cap="flat" cmpd="sng">
            <a:solidFill>
              <a:schemeClr val="dk2"/>
            </a:solidFill>
            <a:prstDash val="solid"/>
            <a:round/>
            <a:headEnd type="none" w="lg" len="lg"/>
            <a:tailEnd type="triangle" w="lg" len="lg"/>
          </a:ln>
        </p:spPr>
      </p:cxnSp>
      <p:cxnSp>
        <p:nvCxnSpPr>
          <p:cNvPr id="23" name="Shape 95"/>
          <p:cNvCxnSpPr/>
          <p:nvPr/>
        </p:nvCxnSpPr>
        <p:spPr>
          <a:xfrm>
            <a:off x="5257158" y="4321305"/>
            <a:ext cx="297600" cy="0"/>
          </a:xfrm>
          <a:prstGeom prst="straightConnector1">
            <a:avLst/>
          </a:prstGeom>
          <a:noFill/>
          <a:ln w="19050" cap="flat" cmpd="sng">
            <a:solidFill>
              <a:schemeClr val="dk2"/>
            </a:solidFill>
            <a:prstDash val="solid"/>
            <a:round/>
            <a:headEnd type="none" w="lg" len="lg"/>
            <a:tailEnd type="triangle" w="lg" len="lg"/>
          </a:ln>
        </p:spPr>
      </p:cxn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39</a:t>
            </a:fld>
            <a:endParaRPr lang="uk-UA"/>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2728" y="3895520"/>
            <a:ext cx="1419282" cy="851569"/>
          </a:xfrm>
          <a:prstGeom prst="rect">
            <a:avLst/>
          </a:prstGeom>
        </p:spPr>
      </p:pic>
    </p:spTree>
    <p:extLst>
      <p:ext uri="{BB962C8B-B14F-4D97-AF65-F5344CB8AC3E}">
        <p14:creationId xmlns:p14="http://schemas.microsoft.com/office/powerpoint/2010/main" val="1606383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6" name="TextBox 5"/>
          <p:cNvSpPr txBox="1"/>
          <p:nvPr/>
        </p:nvSpPr>
        <p:spPr>
          <a:xfrm>
            <a:off x="1211690" y="1250999"/>
            <a:ext cx="7422992" cy="538609"/>
          </a:xfrm>
          <a:prstGeom prst="rect">
            <a:avLst/>
          </a:prstGeom>
          <a:noFill/>
        </p:spPr>
        <p:txBody>
          <a:bodyPr wrap="square" rtlCol="0">
            <a:spAutoFit/>
          </a:bodyPr>
          <a:lstStyle/>
          <a:p>
            <a:r>
              <a:rPr lang="en-US" sz="2900" dirty="0">
                <a:ln w="6350">
                  <a:noFill/>
                </a:ln>
                <a:solidFill>
                  <a:srgbClr val="7FC525"/>
                </a:solidFill>
                <a:latin typeface="Avenir Next Condensed Medium" charset="0"/>
                <a:ea typeface="Avenir Next Condensed Medium" charset="0"/>
                <a:cs typeface="Avenir Next Condensed Medium" charset="0"/>
              </a:rPr>
              <a:t>Merge video stream processing of concurrent apps</a:t>
            </a:r>
            <a:endParaRPr lang="en-US" sz="2900" dirty="0">
              <a:ln w="6350">
                <a:noFill/>
              </a:ln>
              <a:solidFill>
                <a:srgbClr val="7FC525"/>
              </a:solidFill>
              <a:latin typeface="Avenir Next Condensed Medium" charset="0"/>
              <a:ea typeface="Avenir Next Condensed Medium" charset="0"/>
              <a:cs typeface="Avenir Next Condensed Medium" charset="0"/>
            </a:endParaRPr>
          </a:p>
        </p:txBody>
      </p:sp>
      <p:sp>
        <p:nvSpPr>
          <p:cNvPr id="7" name="TextBox 6"/>
          <p:cNvSpPr txBox="1"/>
          <p:nvPr/>
        </p:nvSpPr>
        <p:spPr>
          <a:xfrm>
            <a:off x="1221850" y="2108179"/>
            <a:ext cx="7412832" cy="538609"/>
          </a:xfrm>
          <a:prstGeom prst="rect">
            <a:avLst/>
          </a:prstGeom>
          <a:noFill/>
        </p:spPr>
        <p:txBody>
          <a:bodyPr wrap="square" rtlCol="0">
            <a:spAutoFit/>
          </a:bodyPr>
          <a:lstStyle/>
          <a:p>
            <a:r>
              <a:rPr lang="en-US" sz="2900" dirty="0" smtClean="0">
                <a:ln w="6350">
                  <a:noFill/>
                </a:ln>
                <a:solidFill>
                  <a:srgbClr val="7FC525"/>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7FC525"/>
              </a:solidFill>
              <a:latin typeface="Avenir Next Condensed Medium" charset="0"/>
              <a:ea typeface="Avenir Next Condensed Medium" charset="0"/>
              <a:cs typeface="Avenir Next Condensed Medium" charset="0"/>
            </a:endParaRPr>
          </a:p>
        </p:txBody>
      </p:sp>
      <p:sp>
        <p:nvSpPr>
          <p:cNvPr id="8" name="Oval 7"/>
          <p:cNvSpPr/>
          <p:nvPr/>
        </p:nvSpPr>
        <p:spPr>
          <a:xfrm>
            <a:off x="565124" y="1250999"/>
            <a:ext cx="558800" cy="538609"/>
          </a:xfrm>
          <a:prstGeom prst="ellipse">
            <a:avLst/>
          </a:prstGeom>
          <a:solidFill>
            <a:srgbClr val="7FC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9" name="TextBox 8"/>
          <p:cNvSpPr txBox="1"/>
          <p:nvPr/>
        </p:nvSpPr>
        <p:spPr>
          <a:xfrm>
            <a:off x="652890" y="1289122"/>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0" name="Oval 9"/>
          <p:cNvSpPr/>
          <p:nvPr/>
        </p:nvSpPr>
        <p:spPr>
          <a:xfrm>
            <a:off x="565124" y="2080216"/>
            <a:ext cx="558800" cy="538609"/>
          </a:xfrm>
          <a:prstGeom prst="ellipse">
            <a:avLst/>
          </a:prstGeom>
          <a:solidFill>
            <a:srgbClr val="7FC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663050" y="2108179"/>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2" name="TextBox 11"/>
          <p:cNvSpPr txBox="1"/>
          <p:nvPr/>
        </p:nvSpPr>
        <p:spPr>
          <a:xfrm>
            <a:off x="1221850" y="1698039"/>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y sharing redundant computation</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13" name="TextBox 12"/>
          <p:cNvSpPr txBox="1"/>
          <p:nvPr/>
        </p:nvSpPr>
        <p:spPr>
          <a:xfrm>
            <a:off x="1204133" y="2999504"/>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14" name="Oval 13"/>
          <p:cNvSpPr/>
          <p:nvPr/>
        </p:nvSpPr>
        <p:spPr>
          <a:xfrm>
            <a:off x="547407" y="2971541"/>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5" name="TextBox 14"/>
          <p:cNvSpPr txBox="1"/>
          <p:nvPr/>
        </p:nvSpPr>
        <p:spPr>
          <a:xfrm>
            <a:off x="645333" y="299950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6" name="TextBox 15"/>
          <p:cNvSpPr txBox="1"/>
          <p:nvPr/>
        </p:nvSpPr>
        <p:spPr>
          <a:xfrm>
            <a:off x="1204133" y="3465634"/>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ompared to No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0" name="TextBox 19"/>
          <p:cNvSpPr txBox="1"/>
          <p:nvPr/>
        </p:nvSpPr>
        <p:spPr>
          <a:xfrm>
            <a:off x="1214293" y="3850984"/>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21" name="Oval 20"/>
          <p:cNvSpPr/>
          <p:nvPr/>
        </p:nvSpPr>
        <p:spPr>
          <a:xfrm>
            <a:off x="557567" y="3823021"/>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2" name="TextBox 21"/>
          <p:cNvSpPr txBox="1"/>
          <p:nvPr/>
        </p:nvSpPr>
        <p:spPr>
          <a:xfrm>
            <a:off x="655493" y="3850984"/>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23" name="TextBox 22"/>
          <p:cNvSpPr txBox="1"/>
          <p:nvPr/>
        </p:nvSpPr>
        <p:spPr>
          <a:xfrm>
            <a:off x="1214293" y="4296226"/>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ompared to Max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a:xfrm>
            <a:off x="8472458" y="4617875"/>
            <a:ext cx="548700" cy="393600"/>
          </a:xfrm>
        </p:spPr>
        <p:txBody>
          <a:bodyPr/>
          <a:lstStyle/>
          <a:p>
            <a:pPr marL="0" lvl="0" indent="0">
              <a:spcBef>
                <a:spcPts val="0"/>
              </a:spcBef>
              <a:spcAft>
                <a:spcPts val="0"/>
              </a:spcAft>
              <a:buNone/>
            </a:pPr>
            <a:fld id="{00000000-1234-1234-1234-123412341234}" type="slidenum">
              <a:rPr lang="uk-UA" smtClean="0"/>
              <a:t>4</a:t>
            </a:fld>
            <a:endParaRPr lang="uk-UA"/>
          </a:p>
        </p:txBody>
      </p:sp>
      <p:sp>
        <p:nvSpPr>
          <p:cNvPr id="31" name="TextBox 30"/>
          <p:cNvSpPr txBox="1"/>
          <p:nvPr/>
        </p:nvSpPr>
        <p:spPr>
          <a:xfrm>
            <a:off x="1221850" y="2574193"/>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ased on resources available and deployed apps</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Tree>
    <p:extLst>
      <p:ext uri="{BB962C8B-B14F-4D97-AF65-F5344CB8AC3E}">
        <p14:creationId xmlns:p14="http://schemas.microsoft.com/office/powerpoint/2010/main" val="155336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p:bldP spid="10" grpId="0" animBg="1"/>
      <p:bldP spid="11" grpId="0"/>
      <p:bldP spid="12" grpId="0"/>
      <p:bldP spid="13" grpId="0"/>
      <p:bldP spid="14" grpId="0" animBg="1"/>
      <p:bldP spid="15" grpId="0"/>
      <p:bldP spid="16" grpId="0"/>
      <p:bldP spid="20" grpId="0"/>
      <p:bldP spid="21" grpId="0" animBg="1"/>
      <p:bldP spid="22" grpId="0"/>
      <p:bldP spid="23" grpId="0"/>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6" name="Slide Number Placeholder 15"/>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40</a:t>
            </a:fld>
            <a:endParaRPr lang="uk-UA"/>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1</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2.3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a:off x="3324501" y="2502874"/>
            <a:ext cx="6315" cy="70286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41</a:t>
            </a:fld>
            <a:endParaRPr lang="uk-UA"/>
          </a:p>
        </p:txBody>
      </p:sp>
    </p:spTree>
    <p:extLst>
      <p:ext uri="{BB962C8B-B14F-4D97-AF65-F5344CB8AC3E}">
        <p14:creationId xmlns:p14="http://schemas.microsoft.com/office/powerpoint/2010/main" val="2299667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1</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0.36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a:off x="6118501" y="3346563"/>
            <a:ext cx="6315" cy="70286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42</a:t>
            </a:fld>
            <a:endParaRPr lang="uk-UA"/>
          </a:p>
        </p:txBody>
      </p:sp>
    </p:spTree>
    <p:extLst>
      <p:ext uri="{BB962C8B-B14F-4D97-AF65-F5344CB8AC3E}">
        <p14:creationId xmlns:p14="http://schemas.microsoft.com/office/powerpoint/2010/main" val="1147807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.59</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6.8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a:off x="3304181" y="2035923"/>
            <a:ext cx="6315" cy="70286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43</a:t>
            </a:fld>
            <a:endParaRPr lang="uk-UA"/>
          </a:p>
        </p:txBody>
      </p:sp>
    </p:spTree>
    <p:extLst>
      <p:ext uri="{BB962C8B-B14F-4D97-AF65-F5344CB8AC3E}">
        <p14:creationId xmlns:p14="http://schemas.microsoft.com/office/powerpoint/2010/main" val="18403916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.59</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6.8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flipH="1" flipV="1">
            <a:off x="6114656" y="2946154"/>
            <a:ext cx="1664" cy="782566"/>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44</a:t>
            </a:fld>
            <a:endParaRPr lang="uk-UA"/>
          </a:p>
        </p:txBody>
      </p:sp>
    </p:spTree>
    <p:extLst>
      <p:ext uri="{BB962C8B-B14F-4D97-AF65-F5344CB8AC3E}">
        <p14:creationId xmlns:p14="http://schemas.microsoft.com/office/powerpoint/2010/main" val="10815237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0.96</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5.9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a:off x="3295685" y="1412239"/>
            <a:ext cx="6315" cy="702863"/>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45</a:t>
            </a:fld>
            <a:endParaRPr lang="uk-UA"/>
          </a:p>
        </p:txBody>
      </p:sp>
    </p:spTree>
    <p:extLst>
      <p:ext uri="{BB962C8B-B14F-4D97-AF65-F5344CB8AC3E}">
        <p14:creationId xmlns:p14="http://schemas.microsoft.com/office/powerpoint/2010/main" val="9185111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0"/>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9753"/>
          <a:stretch/>
        </p:blipFill>
        <p:spPr>
          <a:xfrm>
            <a:off x="2058323" y="1174284"/>
            <a:ext cx="5102397" cy="237955"/>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improves event f1-score by 87x</a:t>
            </a:r>
            <a:endParaRPr lang="en" sz="3200" dirty="0">
              <a:latin typeface="Avenir Next Condensed Medium" charset="0"/>
              <a:ea typeface="Avenir Next Condensed Medium" charset="0"/>
              <a:cs typeface="Avenir Next Condensed Medium"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25" y="1503680"/>
            <a:ext cx="5176949" cy="3360646"/>
          </a:xfrm>
          <a:prstGeom prst="rect">
            <a:avLst/>
          </a:prstGeom>
        </p:spPr>
      </p:pic>
      <p:sp>
        <p:nvSpPr>
          <p:cNvPr id="10" name="Rounded Rectangle 9"/>
          <p:cNvSpPr/>
          <p:nvPr/>
        </p:nvSpPr>
        <p:spPr>
          <a:xfrm>
            <a:off x="5817271" y="1014829"/>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Frame </a:t>
            </a:r>
            <a:r>
              <a:rPr lang="en-US" sz="2000" dirty="0" err="1" smtClean="0">
                <a:solidFill>
                  <a:schemeClr val="bg1"/>
                </a:solidFill>
                <a:latin typeface="Avenir Next Condensed Medium" charset="0"/>
                <a:ea typeface="Avenir Next Condensed Medium" charset="0"/>
                <a:cs typeface="Avenir Next Condensed Medium" charset="0"/>
              </a:rPr>
              <a:t>rel</a:t>
            </a:r>
            <a:r>
              <a:rPr lang="en-US" sz="2000" dirty="0" smtClean="0">
                <a:solidFill>
                  <a:schemeClr val="bg1"/>
                </a:solidFill>
                <a:latin typeface="Avenir Next Condensed Medium" charset="0"/>
                <a:ea typeface="Avenir Next Condensed Medium" charset="0"/>
                <a:cs typeface="Avenir Next Condensed Medium" charset="0"/>
              </a:rPr>
              <a:t> </a:t>
            </a:r>
            <a:r>
              <a:rPr lang="en-US" sz="2000" dirty="0" err="1" smtClean="0">
                <a:solidFill>
                  <a:schemeClr val="bg1"/>
                </a:solidFill>
                <a:latin typeface="Avenir Next Condensed Medium" charset="0"/>
                <a:ea typeface="Avenir Next Condensed Medium" charset="0"/>
                <a:cs typeface="Avenir Next Condensed Medium" charset="0"/>
              </a:rPr>
              <a:t>acc</a:t>
            </a:r>
            <a:r>
              <a:rPr lang="en-US" sz="2000" dirty="0" smtClean="0">
                <a:solidFill>
                  <a:schemeClr val="bg1"/>
                </a:solidFill>
                <a:latin typeface="Avenir Next Condensed Medium" charset="0"/>
                <a:ea typeface="Avenir Next Condensed Medium" charset="0"/>
                <a:cs typeface="Avenir Next Condensed Medium" charset="0"/>
              </a:rPr>
              <a:t>: 0.9</a:t>
            </a:r>
            <a:endParaRPr lang="en-US" sz="2000" dirty="0">
              <a:solidFill>
                <a:schemeClr val="bg1"/>
              </a:solidFill>
              <a:latin typeface="Avenir Next Condensed Medium" charset="0"/>
              <a:ea typeface="Avenir Next Condensed Medium" charset="0"/>
              <a:cs typeface="Avenir Next Condensed Medium" charset="0"/>
            </a:endParaRPr>
          </a:p>
        </p:txBody>
      </p:sp>
      <p:sp>
        <p:nvSpPr>
          <p:cNvPr id="12" name="Rounded Rectangle 11"/>
          <p:cNvSpPr/>
          <p:nvPr/>
        </p:nvSpPr>
        <p:spPr>
          <a:xfrm>
            <a:off x="5817271" y="1627014"/>
            <a:ext cx="2184400" cy="518568"/>
          </a:xfrm>
          <a:prstGeom prst="roundRect">
            <a:avLst>
              <a:gd name="adj" fmla="val 561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venir Next Condensed Medium" charset="0"/>
                <a:ea typeface="Avenir Next Condensed Medium" charset="0"/>
                <a:cs typeface="Avenir Next Condensed Medium" charset="0"/>
              </a:rPr>
              <a:t>5.6 FPS</a:t>
            </a:r>
            <a:endParaRPr lang="en-US" sz="2000" dirty="0">
              <a:solidFill>
                <a:schemeClr val="bg1"/>
              </a:solidFill>
              <a:latin typeface="Avenir Next Condensed Medium" charset="0"/>
              <a:ea typeface="Avenir Next Condensed Medium" charset="0"/>
              <a:cs typeface="Avenir Next Condensed Medium" charset="0"/>
            </a:endParaRPr>
          </a:p>
        </p:txBody>
      </p:sp>
      <p:cxnSp>
        <p:nvCxnSpPr>
          <p:cNvPr id="14" name="Straight Arrow Connector 13"/>
          <p:cNvCxnSpPr/>
          <p:nvPr/>
        </p:nvCxnSpPr>
        <p:spPr>
          <a:xfrm flipV="1">
            <a:off x="6126480" y="2465803"/>
            <a:ext cx="0" cy="718200"/>
          </a:xfrm>
          <a:prstGeom prst="straightConnector1">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46</a:t>
            </a:fld>
            <a:endParaRPr lang="uk-UA"/>
          </a:p>
        </p:txBody>
      </p:sp>
    </p:spTree>
    <p:extLst>
      <p:ext uri="{BB962C8B-B14F-4D97-AF65-F5344CB8AC3E}">
        <p14:creationId xmlns:p14="http://schemas.microsoft.com/office/powerpoint/2010/main" val="2094762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6" name="TextBox 5"/>
          <p:cNvSpPr txBox="1"/>
          <p:nvPr/>
        </p:nvSpPr>
        <p:spPr>
          <a:xfrm>
            <a:off x="1211690" y="1250999"/>
            <a:ext cx="7422992" cy="538609"/>
          </a:xfrm>
          <a:prstGeom prst="rect">
            <a:avLst/>
          </a:prstGeom>
          <a:noFill/>
        </p:spPr>
        <p:txBody>
          <a:bodyPr wrap="square" rtlCol="0">
            <a:spAutoFit/>
          </a:bodyPr>
          <a:lstStyle/>
          <a:p>
            <a:r>
              <a:rPr lang="en-US" sz="2900" dirty="0">
                <a:ln w="6350">
                  <a:noFill/>
                </a:ln>
                <a:solidFill>
                  <a:srgbClr val="7FC525"/>
                </a:solidFill>
                <a:latin typeface="Avenir Next Condensed Medium" charset="0"/>
                <a:ea typeface="Avenir Next Condensed Medium" charset="0"/>
                <a:cs typeface="Avenir Next Condensed Medium" charset="0"/>
              </a:rPr>
              <a:t>Merge video stream processing of concurrent apps</a:t>
            </a:r>
            <a:endParaRPr lang="en-US" sz="2900" dirty="0">
              <a:ln w="6350">
                <a:noFill/>
              </a:ln>
              <a:solidFill>
                <a:srgbClr val="7FC525"/>
              </a:solidFill>
              <a:latin typeface="Avenir Next Condensed Medium" charset="0"/>
              <a:ea typeface="Avenir Next Condensed Medium" charset="0"/>
              <a:cs typeface="Avenir Next Condensed Medium" charset="0"/>
            </a:endParaRPr>
          </a:p>
        </p:txBody>
      </p:sp>
      <p:sp>
        <p:nvSpPr>
          <p:cNvPr id="7" name="TextBox 6"/>
          <p:cNvSpPr txBox="1"/>
          <p:nvPr/>
        </p:nvSpPr>
        <p:spPr>
          <a:xfrm>
            <a:off x="1221850" y="2108179"/>
            <a:ext cx="7412832" cy="538609"/>
          </a:xfrm>
          <a:prstGeom prst="rect">
            <a:avLst/>
          </a:prstGeom>
          <a:noFill/>
        </p:spPr>
        <p:txBody>
          <a:bodyPr wrap="square" rtlCol="0">
            <a:spAutoFit/>
          </a:bodyPr>
          <a:lstStyle/>
          <a:p>
            <a:r>
              <a:rPr lang="en-US" sz="2900" dirty="0" smtClean="0">
                <a:ln w="6350">
                  <a:noFill/>
                </a:ln>
                <a:solidFill>
                  <a:srgbClr val="7FC525"/>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7FC525"/>
              </a:solidFill>
              <a:latin typeface="Avenir Next Condensed Medium" charset="0"/>
              <a:ea typeface="Avenir Next Condensed Medium" charset="0"/>
              <a:cs typeface="Avenir Next Condensed Medium" charset="0"/>
            </a:endParaRPr>
          </a:p>
        </p:txBody>
      </p:sp>
      <p:sp>
        <p:nvSpPr>
          <p:cNvPr id="8" name="Oval 7"/>
          <p:cNvSpPr/>
          <p:nvPr/>
        </p:nvSpPr>
        <p:spPr>
          <a:xfrm>
            <a:off x="565124" y="1250999"/>
            <a:ext cx="558800" cy="538609"/>
          </a:xfrm>
          <a:prstGeom prst="ellipse">
            <a:avLst/>
          </a:prstGeom>
          <a:solidFill>
            <a:srgbClr val="7FC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9" name="TextBox 8"/>
          <p:cNvSpPr txBox="1"/>
          <p:nvPr/>
        </p:nvSpPr>
        <p:spPr>
          <a:xfrm>
            <a:off x="652890" y="1289122"/>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0" name="Oval 9"/>
          <p:cNvSpPr/>
          <p:nvPr/>
        </p:nvSpPr>
        <p:spPr>
          <a:xfrm>
            <a:off x="565124" y="2080216"/>
            <a:ext cx="558800" cy="538609"/>
          </a:xfrm>
          <a:prstGeom prst="ellipse">
            <a:avLst/>
          </a:prstGeom>
          <a:solidFill>
            <a:srgbClr val="7FC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663050" y="2108179"/>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2" name="TextBox 11"/>
          <p:cNvSpPr txBox="1"/>
          <p:nvPr/>
        </p:nvSpPr>
        <p:spPr>
          <a:xfrm>
            <a:off x="1221850" y="1698039"/>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y sharing redundant computation</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13" name="TextBox 12"/>
          <p:cNvSpPr txBox="1"/>
          <p:nvPr/>
        </p:nvSpPr>
        <p:spPr>
          <a:xfrm>
            <a:off x="1204133" y="2999504"/>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14" name="Oval 13"/>
          <p:cNvSpPr/>
          <p:nvPr/>
        </p:nvSpPr>
        <p:spPr>
          <a:xfrm>
            <a:off x="547407" y="2971541"/>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5" name="TextBox 14"/>
          <p:cNvSpPr txBox="1"/>
          <p:nvPr/>
        </p:nvSpPr>
        <p:spPr>
          <a:xfrm>
            <a:off x="645333" y="299950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6" name="TextBox 15"/>
          <p:cNvSpPr txBox="1"/>
          <p:nvPr/>
        </p:nvSpPr>
        <p:spPr>
          <a:xfrm>
            <a:off x="1204133" y="3465634"/>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ompared to No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0" name="TextBox 19"/>
          <p:cNvSpPr txBox="1"/>
          <p:nvPr/>
        </p:nvSpPr>
        <p:spPr>
          <a:xfrm>
            <a:off x="1214293" y="3850984"/>
            <a:ext cx="6752432" cy="538609"/>
          </a:xfrm>
          <a:prstGeom prst="rect">
            <a:avLst/>
          </a:prstGeom>
          <a:noFill/>
        </p:spPr>
        <p:txBody>
          <a:bodyPr wrap="square" rtlCol="0">
            <a:spAutoFit/>
          </a:bodyPr>
          <a:lstStyle/>
          <a:p>
            <a:r>
              <a:rPr lang="en-US" sz="2900" dirty="0" smtClean="0">
                <a:ln w="6350">
                  <a:noFill/>
                </a:ln>
                <a:solidFill>
                  <a:srgbClr val="F2686D"/>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F2686D"/>
              </a:solidFill>
              <a:latin typeface="Avenir Next Condensed Medium" charset="0"/>
              <a:ea typeface="Avenir Next Condensed Medium" charset="0"/>
              <a:cs typeface="Avenir Next Condensed Medium" charset="0"/>
            </a:endParaRPr>
          </a:p>
        </p:txBody>
      </p:sp>
      <p:sp>
        <p:nvSpPr>
          <p:cNvPr id="21" name="Oval 20"/>
          <p:cNvSpPr/>
          <p:nvPr/>
        </p:nvSpPr>
        <p:spPr>
          <a:xfrm>
            <a:off x="557567" y="3823021"/>
            <a:ext cx="558800" cy="538609"/>
          </a:xfrm>
          <a:prstGeom prst="ellipse">
            <a:avLst/>
          </a:prstGeom>
          <a:solidFill>
            <a:srgbClr val="F2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2" name="TextBox 21"/>
          <p:cNvSpPr txBox="1"/>
          <p:nvPr/>
        </p:nvSpPr>
        <p:spPr>
          <a:xfrm>
            <a:off x="655493" y="3850984"/>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23" name="TextBox 22"/>
          <p:cNvSpPr txBox="1"/>
          <p:nvPr/>
        </p:nvSpPr>
        <p:spPr>
          <a:xfrm>
            <a:off x="1214293" y="4296226"/>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ompared to Max Sharing</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a:xfrm>
            <a:off x="8472458" y="4617875"/>
            <a:ext cx="548700" cy="393600"/>
          </a:xfrm>
        </p:spPr>
        <p:txBody>
          <a:bodyPr/>
          <a:lstStyle/>
          <a:p>
            <a:pPr marL="0" lvl="0" indent="0">
              <a:spcBef>
                <a:spcPts val="0"/>
              </a:spcBef>
              <a:spcAft>
                <a:spcPts val="0"/>
              </a:spcAft>
              <a:buNone/>
            </a:pPr>
            <a:fld id="{00000000-1234-1234-1234-123412341234}" type="slidenum">
              <a:rPr lang="uk-UA" smtClean="0"/>
              <a:t>47</a:t>
            </a:fld>
            <a:endParaRPr lang="uk-UA"/>
          </a:p>
        </p:txBody>
      </p:sp>
      <p:sp>
        <p:nvSpPr>
          <p:cNvPr id="31" name="TextBox 30"/>
          <p:cNvSpPr txBox="1"/>
          <p:nvPr/>
        </p:nvSpPr>
        <p:spPr>
          <a:xfrm>
            <a:off x="1221850" y="2574193"/>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ased on resources available and deployed apps</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Tree>
    <p:extLst>
      <p:ext uri="{BB962C8B-B14F-4D97-AF65-F5344CB8AC3E}">
        <p14:creationId xmlns:p14="http://schemas.microsoft.com/office/powerpoint/2010/main" val="5554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p:bldP spid="13" grpId="0"/>
      <p:bldP spid="14" grpId="0" animBg="1"/>
      <p:bldP spid="15" grpId="0"/>
      <p:bldP spid="16" grpId="0"/>
      <p:bldP spid="20" grpId="0"/>
      <p:bldP spid="21" grpId="0" animBg="1"/>
      <p:bldP spid="22" grpId="0"/>
      <p:bldP spid="23" grpId="0"/>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Thank you!</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48</a:t>
            </a:fld>
            <a:endParaRPr lang="uk-UA"/>
          </a:p>
        </p:txBody>
      </p:sp>
    </p:spTree>
    <p:extLst>
      <p:ext uri="{BB962C8B-B14F-4D97-AF65-F5344CB8AC3E}">
        <p14:creationId xmlns:p14="http://schemas.microsoft.com/office/powerpoint/2010/main" val="658562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4" name="Shape 86"/>
          <p:cNvSpPr txBox="1">
            <a:spLocks/>
          </p:cNvSpPr>
          <p:nvPr/>
        </p:nvSpPr>
        <p:spPr bwMode="black">
          <a:xfrm>
            <a:off x="339334" y="2123723"/>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Backup slides</a:t>
            </a:r>
            <a:endParaRPr lang="en" sz="3500" dirty="0">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49</a:t>
            </a:fld>
            <a:endParaRPr lang="uk-UA"/>
          </a:p>
        </p:txBody>
      </p:sp>
    </p:spTree>
    <p:extLst>
      <p:ext uri="{BB962C8B-B14F-4D97-AF65-F5344CB8AC3E}">
        <p14:creationId xmlns:p14="http://schemas.microsoft.com/office/powerpoint/2010/main" val="1772358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5"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Mainstream takeaways</a:t>
            </a:r>
            <a:endParaRPr lang="en" sz="3200" dirty="0">
              <a:latin typeface="Avenir Next Condensed Medium" charset="0"/>
              <a:ea typeface="Avenir Next Condensed Medium" charset="0"/>
              <a:cs typeface="Avenir Next Condensed Medium" charset="0"/>
            </a:endParaRPr>
          </a:p>
        </p:txBody>
      </p:sp>
      <p:sp>
        <p:nvSpPr>
          <p:cNvPr id="6" name="TextBox 5"/>
          <p:cNvSpPr txBox="1"/>
          <p:nvPr/>
        </p:nvSpPr>
        <p:spPr>
          <a:xfrm>
            <a:off x="1211690" y="1250999"/>
            <a:ext cx="7422992" cy="538609"/>
          </a:xfrm>
          <a:prstGeom prst="rect">
            <a:avLst/>
          </a:prstGeom>
          <a:noFill/>
        </p:spPr>
        <p:txBody>
          <a:bodyPr wrap="square" rtlCol="0">
            <a:spAutoFit/>
          </a:bodyPr>
          <a:lstStyle/>
          <a:p>
            <a:r>
              <a:rPr lang="en-US" sz="2900" dirty="0">
                <a:ln w="6350">
                  <a:noFill/>
                </a:ln>
                <a:solidFill>
                  <a:srgbClr val="7FC525"/>
                </a:solidFill>
                <a:latin typeface="Avenir Next Condensed Medium" charset="0"/>
                <a:ea typeface="Avenir Next Condensed Medium" charset="0"/>
                <a:cs typeface="Avenir Next Condensed Medium" charset="0"/>
              </a:rPr>
              <a:t>Merge video stream processing of concurrent apps</a:t>
            </a:r>
            <a:endParaRPr lang="en-US" sz="2900" dirty="0">
              <a:ln w="6350">
                <a:noFill/>
              </a:ln>
              <a:solidFill>
                <a:srgbClr val="7FC525"/>
              </a:solidFill>
              <a:latin typeface="Avenir Next Condensed Medium" charset="0"/>
              <a:ea typeface="Avenir Next Condensed Medium" charset="0"/>
              <a:cs typeface="Avenir Next Condensed Medium" charset="0"/>
            </a:endParaRPr>
          </a:p>
        </p:txBody>
      </p:sp>
      <p:sp>
        <p:nvSpPr>
          <p:cNvPr id="7" name="TextBox 6"/>
          <p:cNvSpPr txBox="1"/>
          <p:nvPr/>
        </p:nvSpPr>
        <p:spPr>
          <a:xfrm>
            <a:off x="1221850" y="2108179"/>
            <a:ext cx="7412832" cy="538609"/>
          </a:xfrm>
          <a:prstGeom prst="rect">
            <a:avLst/>
          </a:prstGeom>
          <a:noFill/>
        </p:spPr>
        <p:txBody>
          <a:bodyPr wrap="square" rtlCol="0">
            <a:spAutoFit/>
          </a:bodyPr>
          <a:lstStyle/>
          <a:p>
            <a:r>
              <a:rPr lang="en-US" sz="2900" dirty="0" smtClean="0">
                <a:ln w="6350">
                  <a:noFill/>
                </a:ln>
                <a:solidFill>
                  <a:srgbClr val="B5DC8A"/>
                </a:solidFill>
                <a:latin typeface="Avenir Next Condensed Medium" charset="0"/>
                <a:ea typeface="Avenir Next Condensed Medium" charset="0"/>
                <a:cs typeface="Avenir Next Condensed Medium" charset="0"/>
              </a:rPr>
              <a:t>Dynamically tune degree of specialization at runtime</a:t>
            </a:r>
            <a:endParaRPr lang="en-US" sz="2900" dirty="0">
              <a:ln w="6350">
                <a:noFill/>
              </a:ln>
              <a:solidFill>
                <a:srgbClr val="B5DC8A"/>
              </a:solidFill>
              <a:latin typeface="Avenir Next Condensed Medium" charset="0"/>
              <a:ea typeface="Avenir Next Condensed Medium" charset="0"/>
              <a:cs typeface="Avenir Next Condensed Medium" charset="0"/>
            </a:endParaRPr>
          </a:p>
        </p:txBody>
      </p:sp>
      <p:sp>
        <p:nvSpPr>
          <p:cNvPr id="8" name="Oval 7"/>
          <p:cNvSpPr/>
          <p:nvPr/>
        </p:nvSpPr>
        <p:spPr>
          <a:xfrm>
            <a:off x="565124" y="1250999"/>
            <a:ext cx="558800" cy="538609"/>
          </a:xfrm>
          <a:prstGeom prst="ellipse">
            <a:avLst/>
          </a:prstGeom>
          <a:solidFill>
            <a:srgbClr val="7FC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9" name="TextBox 8"/>
          <p:cNvSpPr txBox="1"/>
          <p:nvPr/>
        </p:nvSpPr>
        <p:spPr>
          <a:xfrm>
            <a:off x="652890" y="1289122"/>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0" name="Oval 9"/>
          <p:cNvSpPr/>
          <p:nvPr/>
        </p:nvSpPr>
        <p:spPr>
          <a:xfrm>
            <a:off x="565124" y="2080216"/>
            <a:ext cx="558800" cy="538609"/>
          </a:xfrm>
          <a:prstGeom prst="ellipse">
            <a:avLst/>
          </a:prstGeom>
          <a:solidFill>
            <a:srgbClr val="B5D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1" name="TextBox 10"/>
          <p:cNvSpPr txBox="1"/>
          <p:nvPr/>
        </p:nvSpPr>
        <p:spPr>
          <a:xfrm>
            <a:off x="663050" y="2108179"/>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2" name="TextBox 11"/>
          <p:cNvSpPr txBox="1"/>
          <p:nvPr/>
        </p:nvSpPr>
        <p:spPr>
          <a:xfrm>
            <a:off x="1221850" y="1698039"/>
            <a:ext cx="7422992" cy="400110"/>
          </a:xfrm>
          <a:prstGeom prst="rect">
            <a:avLst/>
          </a:prstGeom>
          <a:noFill/>
        </p:spPr>
        <p:txBody>
          <a:bodyPr wrap="square" rtlCol="0">
            <a:spAutoFit/>
          </a:bodyPr>
          <a:lstStyle/>
          <a:p>
            <a:r>
              <a:rPr lang="en-US" sz="2000" dirty="0">
                <a:ln w="6350">
                  <a:noFill/>
                </a:ln>
                <a:solidFill>
                  <a:schemeClr val="bg1">
                    <a:lumMod val="50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50000"/>
                  </a:schemeClr>
                </a:solidFill>
                <a:latin typeface="Avenir Next Condensed Medium" charset="0"/>
                <a:ea typeface="Avenir Next Condensed Medium" charset="0"/>
                <a:cs typeface="Avenir Next Condensed Medium" charset="0"/>
              </a:rPr>
              <a:t>y sharing redundant computation</a:t>
            </a:r>
            <a:endParaRPr lang="en-US" sz="2000" dirty="0">
              <a:ln w="6350">
                <a:noFill/>
              </a:ln>
              <a:solidFill>
                <a:schemeClr val="bg1">
                  <a:lumMod val="50000"/>
                </a:schemeClr>
              </a:solidFill>
              <a:latin typeface="Avenir Next Condensed Medium" charset="0"/>
              <a:ea typeface="Avenir Next Condensed Medium" charset="0"/>
              <a:cs typeface="Avenir Next Condensed Medium" charset="0"/>
            </a:endParaRPr>
          </a:p>
        </p:txBody>
      </p:sp>
      <p:sp>
        <p:nvSpPr>
          <p:cNvPr id="13" name="TextBox 12"/>
          <p:cNvSpPr txBox="1"/>
          <p:nvPr/>
        </p:nvSpPr>
        <p:spPr>
          <a:xfrm>
            <a:off x="1204133" y="2999504"/>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87x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14" name="Oval 13"/>
          <p:cNvSpPr/>
          <p:nvPr/>
        </p:nvSpPr>
        <p:spPr>
          <a:xfrm>
            <a:off x="547407" y="2971541"/>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15" name="TextBox 14"/>
          <p:cNvSpPr txBox="1"/>
          <p:nvPr/>
        </p:nvSpPr>
        <p:spPr>
          <a:xfrm>
            <a:off x="645333" y="2999504"/>
            <a:ext cx="383269" cy="553998"/>
          </a:xfrm>
          <a:prstGeom prst="rect">
            <a:avLst/>
          </a:prstGeom>
          <a:noFill/>
          <a:ln>
            <a:noFill/>
          </a:ln>
        </p:spPr>
        <p:txBody>
          <a:bodyPr wrap="square" rtlCol="0">
            <a:spAutoFit/>
          </a:bodyPr>
          <a:lstStyle/>
          <a:p>
            <a:r>
              <a:rPr lang="en-US" sz="3000" b="1" dirty="0">
                <a:solidFill>
                  <a:schemeClr val="bg1"/>
                </a:solidFill>
                <a:latin typeface="Avenir Next Condensed Demi Bold" charset="0"/>
                <a:ea typeface="Avenir Next Condensed Demi Bold" charset="0"/>
                <a:cs typeface="Avenir Next Condensed Demi Bold" charset="0"/>
              </a:rPr>
              <a:t>1</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16" name="TextBox 15"/>
          <p:cNvSpPr txBox="1"/>
          <p:nvPr/>
        </p:nvSpPr>
        <p:spPr>
          <a:xfrm>
            <a:off x="1204133" y="3465634"/>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ompared to No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20" name="TextBox 19"/>
          <p:cNvSpPr txBox="1"/>
          <p:nvPr/>
        </p:nvSpPr>
        <p:spPr>
          <a:xfrm>
            <a:off x="1214293" y="3850984"/>
            <a:ext cx="6752432" cy="538609"/>
          </a:xfrm>
          <a:prstGeom prst="rect">
            <a:avLst/>
          </a:prstGeom>
          <a:noFill/>
        </p:spPr>
        <p:txBody>
          <a:bodyPr wrap="square" rtlCol="0">
            <a:spAutoFit/>
          </a:bodyPr>
          <a:lstStyle/>
          <a:p>
            <a:r>
              <a:rPr lang="en-US" sz="2900" dirty="0" smtClean="0">
                <a:ln w="6350">
                  <a:noFill/>
                </a:ln>
                <a:solidFill>
                  <a:srgbClr val="EAB3B3"/>
                </a:solidFill>
                <a:latin typeface="Avenir Next Condensed Medium" charset="0"/>
                <a:ea typeface="Avenir Next Condensed Medium" charset="0"/>
                <a:cs typeface="Avenir Next Condensed Medium" charset="0"/>
              </a:rPr>
              <a:t>Up to 47% improvement in F1-score</a:t>
            </a:r>
            <a:endParaRPr lang="en-US" sz="2900" dirty="0">
              <a:ln w="6350">
                <a:noFill/>
              </a:ln>
              <a:solidFill>
                <a:srgbClr val="EAB3B3"/>
              </a:solidFill>
              <a:latin typeface="Avenir Next Condensed Medium" charset="0"/>
              <a:ea typeface="Avenir Next Condensed Medium" charset="0"/>
              <a:cs typeface="Avenir Next Condensed Medium" charset="0"/>
            </a:endParaRPr>
          </a:p>
        </p:txBody>
      </p:sp>
      <p:sp>
        <p:nvSpPr>
          <p:cNvPr id="21" name="Oval 20"/>
          <p:cNvSpPr/>
          <p:nvPr/>
        </p:nvSpPr>
        <p:spPr>
          <a:xfrm>
            <a:off x="557567" y="3823021"/>
            <a:ext cx="558800" cy="538609"/>
          </a:xfrm>
          <a:prstGeom prst="ellipse">
            <a:avLst/>
          </a:prstGeom>
          <a:solidFill>
            <a:srgbClr val="EA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00" b="1" dirty="0">
              <a:solidFill>
                <a:schemeClr val="bg1"/>
              </a:solidFill>
              <a:latin typeface="Avenir Next Condensed Demi Bold" charset="0"/>
              <a:ea typeface="Avenir Next Condensed Demi Bold" charset="0"/>
              <a:cs typeface="Avenir Next Condensed Demi Bold" charset="0"/>
            </a:endParaRPr>
          </a:p>
        </p:txBody>
      </p:sp>
      <p:sp>
        <p:nvSpPr>
          <p:cNvPr id="22" name="TextBox 21"/>
          <p:cNvSpPr txBox="1"/>
          <p:nvPr/>
        </p:nvSpPr>
        <p:spPr>
          <a:xfrm>
            <a:off x="655493" y="3850984"/>
            <a:ext cx="383269" cy="553998"/>
          </a:xfrm>
          <a:prstGeom prst="rect">
            <a:avLst/>
          </a:prstGeom>
          <a:noFill/>
          <a:ln>
            <a:noFill/>
          </a:ln>
        </p:spPr>
        <p:txBody>
          <a:bodyPr wrap="square" rtlCol="0">
            <a:spAutoFit/>
          </a:bodyPr>
          <a:lstStyle/>
          <a:p>
            <a:r>
              <a:rPr lang="en-US" sz="3000" b="1" dirty="0" smtClean="0">
                <a:solidFill>
                  <a:schemeClr val="bg1"/>
                </a:solidFill>
                <a:latin typeface="Avenir Next Condensed Demi Bold" charset="0"/>
                <a:ea typeface="Avenir Next Condensed Demi Bold" charset="0"/>
                <a:cs typeface="Avenir Next Condensed Demi Bold" charset="0"/>
              </a:rPr>
              <a:t>2</a:t>
            </a:r>
            <a:endParaRPr lang="en-US" sz="3000" b="1" dirty="0">
              <a:solidFill>
                <a:schemeClr val="bg1"/>
              </a:solidFill>
              <a:latin typeface="Avenir Next Condensed Demi Bold" charset="0"/>
              <a:ea typeface="Avenir Next Condensed Demi Bold" charset="0"/>
              <a:cs typeface="Avenir Next Condensed Demi Bold" charset="0"/>
            </a:endParaRPr>
          </a:p>
        </p:txBody>
      </p:sp>
      <p:sp>
        <p:nvSpPr>
          <p:cNvPr id="23" name="TextBox 22"/>
          <p:cNvSpPr txBox="1"/>
          <p:nvPr/>
        </p:nvSpPr>
        <p:spPr>
          <a:xfrm>
            <a:off x="1214293" y="4296226"/>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c</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ompared to Max Sharing</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
        <p:nvSpPr>
          <p:cNvPr id="2" name="Slide Number Placeholder 1"/>
          <p:cNvSpPr>
            <a:spLocks noGrp="1"/>
          </p:cNvSpPr>
          <p:nvPr>
            <p:ph type="sldNum" idx="12"/>
          </p:nvPr>
        </p:nvSpPr>
        <p:spPr>
          <a:xfrm>
            <a:off x="8472458" y="4617875"/>
            <a:ext cx="548700" cy="393600"/>
          </a:xfrm>
        </p:spPr>
        <p:txBody>
          <a:bodyPr/>
          <a:lstStyle/>
          <a:p>
            <a:pPr marL="0" lvl="0" indent="0">
              <a:spcBef>
                <a:spcPts val="0"/>
              </a:spcBef>
              <a:spcAft>
                <a:spcPts val="0"/>
              </a:spcAft>
              <a:buNone/>
            </a:pPr>
            <a:fld id="{00000000-1234-1234-1234-123412341234}" type="slidenum">
              <a:rPr lang="uk-UA" smtClean="0"/>
              <a:t>5</a:t>
            </a:fld>
            <a:endParaRPr lang="uk-UA"/>
          </a:p>
        </p:txBody>
      </p:sp>
      <p:sp>
        <p:nvSpPr>
          <p:cNvPr id="19" name="TextBox 18"/>
          <p:cNvSpPr txBox="1"/>
          <p:nvPr/>
        </p:nvSpPr>
        <p:spPr>
          <a:xfrm>
            <a:off x="1221850" y="2574193"/>
            <a:ext cx="7422992" cy="400110"/>
          </a:xfrm>
          <a:prstGeom prst="rect">
            <a:avLst/>
          </a:prstGeom>
          <a:noFill/>
        </p:spPr>
        <p:txBody>
          <a:bodyPr wrap="square" rtlCol="0">
            <a:spAutoFit/>
          </a:bodyPr>
          <a:lstStyle/>
          <a:p>
            <a:r>
              <a:rPr lang="en-US" sz="2000" dirty="0">
                <a:ln w="6350">
                  <a:noFill/>
                </a:ln>
                <a:solidFill>
                  <a:schemeClr val="bg1">
                    <a:lumMod val="85000"/>
                  </a:schemeClr>
                </a:solidFill>
                <a:latin typeface="Avenir Next Condensed Medium" charset="0"/>
                <a:ea typeface="Avenir Next Condensed Medium" charset="0"/>
                <a:cs typeface="Avenir Next Condensed Medium" charset="0"/>
              </a:rPr>
              <a:t>b</a:t>
            </a:r>
            <a:r>
              <a:rPr lang="en-US" sz="2000" dirty="0" smtClean="0">
                <a:ln w="6350">
                  <a:noFill/>
                </a:ln>
                <a:solidFill>
                  <a:schemeClr val="bg1">
                    <a:lumMod val="85000"/>
                  </a:schemeClr>
                </a:solidFill>
                <a:latin typeface="Avenir Next Condensed Medium" charset="0"/>
                <a:ea typeface="Avenir Next Condensed Medium" charset="0"/>
                <a:cs typeface="Avenir Next Condensed Medium" charset="0"/>
              </a:rPr>
              <a:t>ased on resources available and deployed apps</a:t>
            </a:r>
            <a:endParaRPr lang="en-US" sz="2000" dirty="0">
              <a:ln w="6350">
                <a:noFill/>
              </a:ln>
              <a:solidFill>
                <a:schemeClr val="bg1">
                  <a:lumMod val="85000"/>
                </a:schemeClr>
              </a:solidFill>
              <a:latin typeface="Avenir Next Condensed Medium" charset="0"/>
              <a:ea typeface="Avenir Next Condensed Medium" charset="0"/>
              <a:cs typeface="Avenir Next Condensed Medium" charset="0"/>
            </a:endParaRPr>
          </a:p>
        </p:txBody>
      </p:sp>
    </p:spTree>
    <p:extLst>
      <p:ext uri="{BB962C8B-B14F-4D97-AF65-F5344CB8AC3E}">
        <p14:creationId xmlns:p14="http://schemas.microsoft.com/office/powerpoint/2010/main" val="15330436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8" name="Shape 718"/>
          <p:cNvSpPr txBox="1">
            <a:spLocks noGrp="1"/>
          </p:cNvSpPr>
          <p:nvPr>
            <p:ph type="body" idx="1"/>
          </p:nvPr>
        </p:nvSpPr>
        <p:spPr>
          <a:prstGeom prst="rect">
            <a:avLst/>
          </a:prstGeom>
        </p:spPr>
        <p:txBody>
          <a:bodyPr spcFirstLastPara="1" wrap="square" lIns="91425" tIns="91425" rIns="91425" bIns="91425" anchor="t" anchorCtr="0">
            <a:noAutofit/>
          </a:bodyPr>
          <a:lstStyle/>
          <a:p>
            <a:pPr marL="101600" lvl="0" indent="0" rtl="0">
              <a:spcBef>
                <a:spcPts val="0"/>
              </a:spcBef>
              <a:spcAft>
                <a:spcPts val="0"/>
              </a:spcAft>
              <a:buSzPts val="2000"/>
              <a:buNone/>
            </a:pPr>
            <a:r>
              <a:rPr lang="en" dirty="0" smtClean="0"/>
              <a:t>Run </a:t>
            </a:r>
            <a:r>
              <a:rPr lang="en" dirty="0"/>
              <a:t>concurrent image classification pipelines</a:t>
            </a:r>
            <a:endParaRPr dirty="0"/>
          </a:p>
          <a:p>
            <a:pPr marL="590550" lvl="1" indent="0" rtl="0">
              <a:spcBef>
                <a:spcPts val="0"/>
              </a:spcBef>
              <a:spcAft>
                <a:spcPts val="0"/>
              </a:spcAft>
              <a:buSzPts val="1500"/>
              <a:buNone/>
            </a:pPr>
            <a:r>
              <a:rPr lang="en" dirty="0">
                <a:latin typeface="Avenir Next Condensed Regular" charset="0"/>
                <a:ea typeface="Avenir Next Condensed Regular" charset="0"/>
                <a:cs typeface="Avenir Next Condensed Regular" charset="0"/>
              </a:rPr>
              <a:t>Performed with </a:t>
            </a:r>
            <a:r>
              <a:rPr lang="en" dirty="0" smtClean="0">
                <a:latin typeface="Avenir Next Condensed Regular" charset="0"/>
                <a:ea typeface="Avenir Next Condensed Regular" charset="0"/>
                <a:cs typeface="Avenir Next Condensed Regular" charset="0"/>
              </a:rPr>
              <a:t>InceptionV3</a:t>
            </a:r>
            <a:r>
              <a:rPr lang="en-US" dirty="0" smtClean="0">
                <a:latin typeface="Avenir Next Condensed Regular" charset="0"/>
                <a:ea typeface="Avenir Next Condensed Regular" charset="0"/>
                <a:cs typeface="Avenir Next Condensed Regular" charset="0"/>
              </a:rPr>
              <a:t> and </a:t>
            </a:r>
            <a:r>
              <a:rPr lang="en-US" dirty="0" smtClean="0">
                <a:latin typeface="Avenir Next Condensed Regular" charset="0"/>
                <a:ea typeface="Avenir Next Condensed Regular" charset="0"/>
                <a:cs typeface="Avenir Next Condensed Regular" charset="0"/>
              </a:rPr>
              <a:t>MobileNet-224</a:t>
            </a:r>
            <a:r>
              <a:rPr lang="en" dirty="0" smtClean="0">
                <a:latin typeface="Avenir Next Condensed Regular" charset="0"/>
                <a:ea typeface="Avenir Next Condensed Regular" charset="0"/>
                <a:cs typeface="Avenir Next Condensed Regular" charset="0"/>
              </a:rPr>
              <a:t> </a:t>
            </a:r>
            <a:r>
              <a:rPr lang="en" dirty="0">
                <a:latin typeface="Avenir Next Condensed Regular" charset="0"/>
                <a:ea typeface="Avenir Next Condensed Regular" charset="0"/>
                <a:cs typeface="Avenir Next Condensed Regular" charset="0"/>
              </a:rPr>
              <a:t>DNNs</a:t>
            </a:r>
            <a:endParaRPr dirty="0">
              <a:latin typeface="Avenir Next Condensed Regular" charset="0"/>
              <a:ea typeface="Avenir Next Condensed Regular" charset="0"/>
              <a:cs typeface="Avenir Next Condensed Regular" charset="0"/>
            </a:endParaRPr>
          </a:p>
          <a:p>
            <a:pPr marL="101600" lvl="0" indent="0" rtl="0">
              <a:spcBef>
                <a:spcPts val="0"/>
              </a:spcBef>
              <a:spcAft>
                <a:spcPts val="0"/>
              </a:spcAft>
              <a:buSzPts val="2000"/>
              <a:buNone/>
            </a:pPr>
            <a:endParaRPr lang="en-US" dirty="0" smtClean="0"/>
          </a:p>
          <a:p>
            <a:pPr marL="101600" lvl="0" indent="0" rtl="0">
              <a:spcBef>
                <a:spcPts val="0"/>
              </a:spcBef>
              <a:spcAft>
                <a:spcPts val="0"/>
              </a:spcAft>
              <a:buSzPts val="2000"/>
              <a:buNone/>
            </a:pPr>
            <a:r>
              <a:rPr lang="en" dirty="0" smtClean="0"/>
              <a:t>Hardware</a:t>
            </a:r>
            <a:r>
              <a:rPr lang="en" dirty="0"/>
              <a:t>: </a:t>
            </a:r>
            <a:r>
              <a:rPr lang="en-US" dirty="0" smtClean="0"/>
              <a:t>Desktop-class computer</a:t>
            </a:r>
            <a:endParaRPr dirty="0"/>
          </a:p>
          <a:p>
            <a:pPr marL="101600" lvl="0" indent="0" rtl="0">
              <a:spcBef>
                <a:spcPts val="0"/>
              </a:spcBef>
              <a:spcAft>
                <a:spcPts val="0"/>
              </a:spcAft>
              <a:buSzPts val="2000"/>
              <a:buNone/>
            </a:pPr>
            <a:endParaRPr lang="en-US" dirty="0" smtClean="0"/>
          </a:p>
          <a:p>
            <a:pPr marL="101600" lvl="0" indent="0" rtl="0">
              <a:spcBef>
                <a:spcPts val="0"/>
              </a:spcBef>
              <a:spcAft>
                <a:spcPts val="0"/>
              </a:spcAft>
              <a:buSzPts val="2000"/>
              <a:buNone/>
            </a:pPr>
            <a:r>
              <a:rPr lang="en" dirty="0" smtClean="0"/>
              <a:t>Video </a:t>
            </a:r>
            <a:r>
              <a:rPr lang="en" dirty="0"/>
              <a:t>stream: 20FPS, 640x480</a:t>
            </a:r>
            <a:endParaRPr dirty="0"/>
          </a:p>
          <a:p>
            <a:pPr marL="0" lvl="0" indent="0" rtl="0">
              <a:spcBef>
                <a:spcPts val="1600"/>
              </a:spcBef>
              <a:spcAft>
                <a:spcPts val="1600"/>
              </a:spcAft>
              <a:buNone/>
            </a:pPr>
            <a:endParaRPr dirty="0"/>
          </a:p>
        </p:txBody>
      </p:sp>
      <p:sp>
        <p:nvSpPr>
          <p:cNvPr id="6"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Experimental setup</a:t>
            </a:r>
            <a:endParaRPr lang="en" sz="3500" dirty="0">
              <a:latin typeface="Avenir Next Condensed Medium" charset="0"/>
              <a:ea typeface="Avenir Next Condensed Medium" charset="0"/>
              <a:cs typeface="Avenir Next Condensed Medium" charset="0"/>
            </a:endParaRPr>
          </a:p>
        </p:txBody>
      </p:sp>
      <p:cxnSp>
        <p:nvCxnSpPr>
          <p:cNvPr id="30" name="Shape 88"/>
          <p:cNvCxnSpPr/>
          <p:nvPr/>
        </p:nvCxnSpPr>
        <p:spPr>
          <a:xfrm>
            <a:off x="1554997" y="4321305"/>
            <a:ext cx="430500" cy="0"/>
          </a:xfrm>
          <a:prstGeom prst="straightConnector1">
            <a:avLst/>
          </a:prstGeom>
          <a:noFill/>
          <a:ln w="19050" cap="flat" cmpd="sng">
            <a:solidFill>
              <a:schemeClr val="dk2"/>
            </a:solidFill>
            <a:prstDash val="solid"/>
            <a:round/>
            <a:headEnd type="none" w="lg" len="lg"/>
            <a:tailEnd type="triangle" w="lg" len="lg"/>
          </a:ln>
        </p:spPr>
      </p:cxnSp>
      <p:sp>
        <p:nvSpPr>
          <p:cNvPr id="31" name="Shape 89"/>
          <p:cNvSpPr/>
          <p:nvPr/>
        </p:nvSpPr>
        <p:spPr>
          <a:xfrm>
            <a:off x="2009847" y="379765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 sz="2400" dirty="0" smtClean="0">
                <a:solidFill>
                  <a:schemeClr val="bg1"/>
                </a:solidFill>
                <a:latin typeface="Avenir Next Condensed Medium" charset="0"/>
                <a:ea typeface="Avenir Next Condensed Medium" charset="0"/>
                <a:cs typeface="Avenir Next Condensed Medium" charset="0"/>
                <a:sym typeface="Pathway Gothic One"/>
              </a:rPr>
              <a:t>D</a:t>
            </a:r>
            <a:r>
              <a:rPr lang="en-US" sz="2400" dirty="0" err="1" smtClean="0">
                <a:solidFill>
                  <a:schemeClr val="bg1"/>
                </a:solidFill>
                <a:latin typeface="Avenir Next Condensed Medium" charset="0"/>
                <a:ea typeface="Avenir Next Condensed Medium" charset="0"/>
                <a:cs typeface="Avenir Next Condensed Medium" charset="0"/>
                <a:sym typeface="Pathway Gothic One"/>
              </a:rPr>
              <a:t>ecode</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32" name="Shape 90"/>
          <p:cNvSpPr/>
          <p:nvPr/>
        </p:nvSpPr>
        <p:spPr>
          <a:xfrm>
            <a:off x="7336276" y="379765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Post-process</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33" name="Shape 91"/>
          <p:cNvSpPr/>
          <p:nvPr/>
        </p:nvSpPr>
        <p:spPr>
          <a:xfrm>
            <a:off x="3774258" y="379765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Transform</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34" name="Shape 92"/>
          <p:cNvCxnSpPr/>
          <p:nvPr/>
        </p:nvCxnSpPr>
        <p:spPr>
          <a:xfrm>
            <a:off x="3492747" y="4321305"/>
            <a:ext cx="281400" cy="0"/>
          </a:xfrm>
          <a:prstGeom prst="straightConnector1">
            <a:avLst/>
          </a:prstGeom>
          <a:noFill/>
          <a:ln w="19050" cap="flat" cmpd="sng">
            <a:solidFill>
              <a:schemeClr val="dk2"/>
            </a:solidFill>
            <a:prstDash val="solid"/>
            <a:round/>
            <a:headEnd type="none" w="lg" len="lg"/>
            <a:tailEnd type="triangle" w="lg" len="lg"/>
          </a:ln>
        </p:spPr>
      </p:cxnSp>
      <p:sp>
        <p:nvSpPr>
          <p:cNvPr id="35" name="Shape 93"/>
          <p:cNvSpPr/>
          <p:nvPr/>
        </p:nvSpPr>
        <p:spPr>
          <a:xfrm>
            <a:off x="5554770" y="3797655"/>
            <a:ext cx="14829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Classify</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36" name="Shape 94"/>
          <p:cNvCxnSpPr/>
          <p:nvPr/>
        </p:nvCxnSpPr>
        <p:spPr>
          <a:xfrm>
            <a:off x="7037670" y="4321305"/>
            <a:ext cx="298500" cy="0"/>
          </a:xfrm>
          <a:prstGeom prst="straightConnector1">
            <a:avLst/>
          </a:prstGeom>
          <a:noFill/>
          <a:ln w="19050" cap="flat" cmpd="sng">
            <a:solidFill>
              <a:schemeClr val="dk2"/>
            </a:solidFill>
            <a:prstDash val="solid"/>
            <a:round/>
            <a:headEnd type="none" w="lg" len="lg"/>
            <a:tailEnd type="triangle" w="lg" len="lg"/>
          </a:ln>
        </p:spPr>
      </p:cxnSp>
      <p:cxnSp>
        <p:nvCxnSpPr>
          <p:cNvPr id="37" name="Shape 95"/>
          <p:cNvCxnSpPr/>
          <p:nvPr/>
        </p:nvCxnSpPr>
        <p:spPr>
          <a:xfrm>
            <a:off x="5257158" y="4321305"/>
            <a:ext cx="297600" cy="0"/>
          </a:xfrm>
          <a:prstGeom prst="straightConnector1">
            <a:avLst/>
          </a:prstGeom>
          <a:noFill/>
          <a:ln w="19050" cap="flat" cmpd="sng">
            <a:solidFill>
              <a:schemeClr val="dk2"/>
            </a:solidFill>
            <a:prstDash val="solid"/>
            <a:round/>
            <a:headEnd type="none" w="lg" len="lg"/>
            <a:tailEnd type="triangle" w="lg" len="lg"/>
          </a:ln>
        </p:spPr>
      </p:cxn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2728" y="3895520"/>
            <a:ext cx="1419282" cy="85156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3"/>
        <p:cNvGrpSpPr/>
        <p:nvPr/>
      </p:nvGrpSpPr>
      <p:grpSpPr>
        <a:xfrm>
          <a:off x="0" y="0"/>
          <a:ext cx="0" cy="0"/>
          <a:chOff x="0" y="0"/>
          <a:chExt cx="0" cy="0"/>
        </a:xfrm>
      </p:grpSpPr>
      <p:sp>
        <p:nvSpPr>
          <p:cNvPr id="725" name="Shape 725"/>
          <p:cNvSpPr txBox="1"/>
          <p:nvPr/>
        </p:nvSpPr>
        <p:spPr>
          <a:xfrm>
            <a:off x="373550" y="3512404"/>
            <a:ext cx="1478700" cy="100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dirty="0">
                <a:latin typeface="Avenir Next Condensed Regular" charset="0"/>
                <a:ea typeface="Avenir Next Condensed Regular" charset="0"/>
                <a:cs typeface="Avenir Next Condensed Regular" charset="0"/>
                <a:sym typeface="Pathway Gothic One"/>
              </a:rPr>
              <a:t>Running image classifiers with InceptionV3</a:t>
            </a:r>
            <a:endParaRPr sz="2000" dirty="0">
              <a:latin typeface="Avenir Next Condensed Regular" charset="0"/>
              <a:ea typeface="Avenir Next Condensed Regular" charset="0"/>
              <a:cs typeface="Avenir Next Condensed Regular" charset="0"/>
              <a:sym typeface="Pathway Gothic One"/>
            </a:endParaRPr>
          </a:p>
        </p:txBody>
      </p:sp>
      <p:sp>
        <p:nvSpPr>
          <p:cNvPr id="7"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000" dirty="0" smtClean="0">
                <a:latin typeface="Avenir Next Condensed Medium" charset="0"/>
                <a:ea typeface="Avenir Next Condensed Medium" charset="0"/>
                <a:cs typeface="Avenir Next Condensed Medium" charset="0"/>
              </a:rPr>
              <a:t>Less specialized </a:t>
            </a:r>
            <a:r>
              <a:rPr lang="en" sz="3000" dirty="0"/>
              <a:t>➝ </a:t>
            </a:r>
            <a:r>
              <a:rPr lang="en-US" sz="3000" dirty="0" smtClean="0">
                <a:latin typeface="Avenir Next Condensed Medium" charset="0"/>
                <a:ea typeface="Avenir Next Condensed Medium" charset="0"/>
                <a:cs typeface="Avenir Next Condensed Medium" charset="0"/>
              </a:rPr>
              <a:t>faster processing</a:t>
            </a:r>
            <a:endParaRPr lang="en" sz="3000" dirty="0">
              <a:latin typeface="Avenir Next Condensed Medium" charset="0"/>
              <a:ea typeface="Avenir Next Condensed Medium" charset="0"/>
              <a:cs typeface="Avenir Next Condensed Medium"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160" y="1127675"/>
            <a:ext cx="5603240" cy="3637376"/>
          </a:xfrm>
          <a:prstGeom prst="rect">
            <a:avLst/>
          </a:prstGeom>
        </p:spPr>
      </p:pic>
      <p:sp>
        <p:nvSpPr>
          <p:cNvPr id="6" name="Slide Number Placeholder 5"/>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51</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0"/>
        <p:cNvGrpSpPr/>
        <p:nvPr/>
      </p:nvGrpSpPr>
      <p:grpSpPr>
        <a:xfrm>
          <a:off x="0" y="0"/>
          <a:ext cx="0" cy="0"/>
          <a:chOff x="0" y="0"/>
          <a:chExt cx="0" cy="0"/>
        </a:xfrm>
      </p:grpSpPr>
      <p:sp>
        <p:nvSpPr>
          <p:cNvPr id="6" name="Shape 86"/>
          <p:cNvSpPr txBox="1">
            <a:spLocks/>
          </p:cNvSpPr>
          <p:nvPr/>
        </p:nvSpPr>
        <p:spPr bwMode="black">
          <a:xfrm>
            <a:off x="106525" y="42027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000" dirty="0" smtClean="0">
                <a:latin typeface="Avenir Next Condensed Medium" charset="0"/>
                <a:ea typeface="Avenir Next Condensed Medium" charset="0"/>
                <a:cs typeface="Avenir Next Condensed Medium" charset="0"/>
              </a:rPr>
              <a:t>Less specialized </a:t>
            </a:r>
            <a:r>
              <a:rPr lang="en" sz="3000" dirty="0"/>
              <a:t>➝ </a:t>
            </a:r>
            <a:r>
              <a:rPr lang="en-US" sz="3000" dirty="0" smtClean="0">
                <a:latin typeface="Avenir Next Condensed Medium" charset="0"/>
                <a:ea typeface="Avenir Next Condensed Medium" charset="0"/>
                <a:cs typeface="Avenir Next Condensed Medium" charset="0"/>
              </a:rPr>
              <a:t>lower per-frame </a:t>
            </a:r>
            <a:r>
              <a:rPr lang="en-US" sz="3000" dirty="0" err="1" smtClean="0">
                <a:latin typeface="Avenir Next Condensed Medium" charset="0"/>
                <a:ea typeface="Avenir Next Condensed Medium" charset="0"/>
                <a:cs typeface="Avenir Next Condensed Medium" charset="0"/>
              </a:rPr>
              <a:t>acc</a:t>
            </a:r>
            <a:endParaRPr lang="en" sz="3000" dirty="0">
              <a:latin typeface="Avenir Next Condensed Medium" charset="0"/>
              <a:ea typeface="Avenir Next Condensed Medium" charset="0"/>
              <a:cs typeface="Avenir Next Condensed Medium"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516" y="1127675"/>
            <a:ext cx="5677305" cy="3685455"/>
          </a:xfrm>
          <a:prstGeom prst="rect">
            <a:avLst/>
          </a:prstGeom>
        </p:spPr>
      </p:pic>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52</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7"/>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6205" y="991238"/>
            <a:ext cx="5069542" cy="3802157"/>
          </a:xfrm>
          <a:prstGeom prst="rect">
            <a:avLst/>
          </a:prstGeom>
        </p:spPr>
      </p:pic>
      <p:sp>
        <p:nvSpPr>
          <p:cNvPr id="8"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Estimating application quality</a:t>
            </a:r>
            <a:endParaRPr lang="en" sz="3200" dirty="0">
              <a:latin typeface="Avenir Next Condensed Medium" charset="0"/>
              <a:ea typeface="Avenir Next Condensed Medium" charset="0"/>
              <a:cs typeface="Avenir Next Condensed Medium" charset="0"/>
            </a:endParaRPr>
          </a:p>
        </p:txBody>
      </p:sp>
      <p:sp>
        <p:nvSpPr>
          <p:cNvPr id="7" name="Slide Number Placeholder 6"/>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53</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sp>
        <p:nvSpPr>
          <p:cNvPr id="9"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Estimating application quality</a:t>
            </a:r>
            <a:endParaRPr lang="en" sz="3200" dirty="0">
              <a:latin typeface="Avenir Next Condensed Medium" charset="0"/>
              <a:ea typeface="Avenir Next Condensed Medium" charset="0"/>
              <a:cs typeface="Avenir Next Condensed Medium" charset="0"/>
            </a:endParaRPr>
          </a:p>
        </p:txBody>
      </p:sp>
      <p:sp>
        <p:nvSpPr>
          <p:cNvPr id="8" name="Slide Number Placeholder 7"/>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54</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205" y="982925"/>
            <a:ext cx="5069542" cy="3802157"/>
          </a:xfrm>
          <a:prstGeom prst="rect">
            <a:avLst/>
          </a:prstGeom>
        </p:spPr>
      </p:pic>
      <p:sp>
        <p:nvSpPr>
          <p:cNvPr id="7" name="Shape 86"/>
          <p:cNvSpPr txBox="1">
            <a:spLocks/>
          </p:cNvSpPr>
          <p:nvPr/>
        </p:nvSpPr>
        <p:spPr bwMode="black">
          <a:xfrm>
            <a:off x="106525" y="33714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200" dirty="0" smtClean="0">
                <a:latin typeface="Avenir Next Condensed Medium" charset="0"/>
                <a:ea typeface="Avenir Next Condensed Medium" charset="0"/>
                <a:cs typeface="Avenir Next Condensed Medium" charset="0"/>
              </a:rPr>
              <a:t>Estimating application quality</a:t>
            </a:r>
            <a:endParaRPr lang="en" sz="3200" dirty="0">
              <a:latin typeface="Avenir Next Condensed Medium" charset="0"/>
              <a:ea typeface="Avenir Next Condensed Medium" charset="0"/>
              <a:cs typeface="Avenir Next Condensed Medium" charset="0"/>
            </a:endParaRPr>
          </a:p>
        </p:txBody>
      </p:sp>
      <p:sp>
        <p:nvSpPr>
          <p:cNvPr id="6" name="Slide Number Placeholder 5"/>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55</a:t>
            </a:fld>
            <a:endParaRPr lang="uk-UA"/>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p:nvPr/>
        </p:nvSpPr>
        <p:spPr>
          <a:xfrm>
            <a:off x="1610900" y="2129574"/>
            <a:ext cx="7268400" cy="2046185"/>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86" name="Shape 86"/>
          <p:cNvSpPr txBox="1">
            <a:spLocks noGrp="1"/>
          </p:cNvSpPr>
          <p:nvPr>
            <p:ph type="title"/>
          </p:nvPr>
        </p:nvSpPr>
        <p:spPr>
          <a:xfrm>
            <a:off x="311625" y="366967"/>
            <a:ext cx="8520600" cy="70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500" dirty="0">
                <a:latin typeface="Avenir Next Condensed Medium" charset="0"/>
                <a:ea typeface="Avenir Next Condensed Medium" charset="0"/>
                <a:cs typeface="Avenir Next Condensed Medium" charset="0"/>
              </a:rPr>
              <a:t>Example video analysis pipeline</a:t>
            </a:r>
            <a:endParaRPr sz="3500" dirty="0">
              <a:latin typeface="Avenir Next Condensed Medium" charset="0"/>
              <a:ea typeface="Avenir Next Condensed Medium" charset="0"/>
              <a:cs typeface="Avenir Next Condensed Medium" charset="0"/>
            </a:endParaRPr>
          </a:p>
        </p:txBody>
      </p:sp>
      <p:sp>
        <p:nvSpPr>
          <p:cNvPr id="87" name="Shape 87"/>
          <p:cNvSpPr txBox="1"/>
          <p:nvPr/>
        </p:nvSpPr>
        <p:spPr>
          <a:xfrm>
            <a:off x="6177023" y="3512630"/>
            <a:ext cx="1891200" cy="36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500" dirty="0">
                <a:latin typeface="Avenir Next Condensed Regular" charset="0"/>
                <a:ea typeface="Avenir Next Condensed Regular" charset="0"/>
                <a:cs typeface="Avenir Next Condensed Regular" charset="0"/>
                <a:sym typeface="Pathway Gothic One"/>
              </a:rPr>
              <a:t>Edge Node</a:t>
            </a:r>
            <a:endParaRPr sz="3500" dirty="0">
              <a:latin typeface="Avenir Next Condensed Regular" charset="0"/>
              <a:ea typeface="Avenir Next Condensed Regular" charset="0"/>
              <a:cs typeface="Avenir Next Condensed Regular" charset="0"/>
              <a:sym typeface="Pathway Gothic One"/>
            </a:endParaRPr>
          </a:p>
        </p:txBody>
      </p:sp>
      <p:cxnSp>
        <p:nvCxnSpPr>
          <p:cNvPr id="88" name="Shape 88"/>
          <p:cNvCxnSpPr/>
          <p:nvPr/>
        </p:nvCxnSpPr>
        <p:spPr>
          <a:xfrm>
            <a:off x="1490700" y="2919225"/>
            <a:ext cx="430500" cy="0"/>
          </a:xfrm>
          <a:prstGeom prst="straightConnector1">
            <a:avLst/>
          </a:prstGeom>
          <a:noFill/>
          <a:ln w="19050" cap="flat" cmpd="sng">
            <a:solidFill>
              <a:schemeClr val="dk2"/>
            </a:solidFill>
            <a:prstDash val="solid"/>
            <a:round/>
            <a:headEnd type="none" w="lg" len="lg"/>
            <a:tailEnd type="triangle" w="lg" len="lg"/>
          </a:ln>
        </p:spPr>
      </p:cxnSp>
      <p:sp>
        <p:nvSpPr>
          <p:cNvPr id="89" name="Shape 89"/>
          <p:cNvSpPr/>
          <p:nvPr/>
        </p:nvSpPr>
        <p:spPr>
          <a:xfrm>
            <a:off x="1945550" y="239557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 sz="2400" dirty="0" smtClean="0">
                <a:solidFill>
                  <a:schemeClr val="bg1"/>
                </a:solidFill>
                <a:latin typeface="Avenir Next Condensed Medium" charset="0"/>
                <a:ea typeface="Avenir Next Condensed Medium" charset="0"/>
                <a:cs typeface="Avenir Next Condensed Medium" charset="0"/>
                <a:sym typeface="Pathway Gothic One"/>
              </a:rPr>
              <a:t>D</a:t>
            </a:r>
            <a:r>
              <a:rPr lang="en-US" sz="2400" dirty="0" err="1" smtClean="0">
                <a:solidFill>
                  <a:schemeClr val="bg1"/>
                </a:solidFill>
                <a:latin typeface="Avenir Next Condensed Medium" charset="0"/>
                <a:ea typeface="Avenir Next Condensed Medium" charset="0"/>
                <a:cs typeface="Avenir Next Condensed Medium" charset="0"/>
                <a:sym typeface="Pathway Gothic One"/>
              </a:rPr>
              <a:t>ecode</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90" name="Shape 90"/>
          <p:cNvSpPr/>
          <p:nvPr/>
        </p:nvSpPr>
        <p:spPr>
          <a:xfrm>
            <a:off x="7271979" y="239557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Post-process</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91" name="Shape 91"/>
          <p:cNvSpPr/>
          <p:nvPr/>
        </p:nvSpPr>
        <p:spPr>
          <a:xfrm>
            <a:off x="3709961" y="2395575"/>
            <a:ext cx="14829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Transform</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92" name="Shape 92"/>
          <p:cNvCxnSpPr>
            <a:stCxn id="89" idx="3"/>
            <a:endCxn id="91" idx="1"/>
          </p:cNvCxnSpPr>
          <p:nvPr/>
        </p:nvCxnSpPr>
        <p:spPr>
          <a:xfrm>
            <a:off x="3428450" y="2919225"/>
            <a:ext cx="281400" cy="0"/>
          </a:xfrm>
          <a:prstGeom prst="straightConnector1">
            <a:avLst/>
          </a:prstGeom>
          <a:noFill/>
          <a:ln w="19050" cap="flat" cmpd="sng">
            <a:solidFill>
              <a:schemeClr val="dk2"/>
            </a:solidFill>
            <a:prstDash val="solid"/>
            <a:round/>
            <a:headEnd type="none" w="lg" len="lg"/>
            <a:tailEnd type="triangle" w="lg" len="lg"/>
          </a:ln>
        </p:spPr>
      </p:cxnSp>
      <p:sp>
        <p:nvSpPr>
          <p:cNvPr id="93" name="Shape 93"/>
          <p:cNvSpPr/>
          <p:nvPr/>
        </p:nvSpPr>
        <p:spPr>
          <a:xfrm>
            <a:off x="5490473" y="2395575"/>
            <a:ext cx="14829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400" dirty="0" smtClean="0">
                <a:solidFill>
                  <a:schemeClr val="bg1"/>
                </a:solidFill>
                <a:latin typeface="Avenir Next Condensed Medium" charset="0"/>
                <a:ea typeface="Avenir Next Condensed Medium" charset="0"/>
                <a:cs typeface="Avenir Next Condensed Medium" charset="0"/>
                <a:sym typeface="Pathway Gothic One"/>
              </a:rPr>
              <a:t>Classify</a:t>
            </a:r>
            <a:endParaRPr lang="en" sz="2400" dirty="0">
              <a:solidFill>
                <a:schemeClr val="bg1"/>
              </a:solidFill>
              <a:latin typeface="Avenir Next Condensed Medium" charset="0"/>
              <a:ea typeface="Avenir Next Condensed Medium" charset="0"/>
              <a:cs typeface="Avenir Next Condensed Medium" charset="0"/>
              <a:sym typeface="Pathway Gothic One"/>
            </a:endParaRPr>
          </a:p>
        </p:txBody>
      </p:sp>
      <p:cxnSp>
        <p:nvCxnSpPr>
          <p:cNvPr id="94" name="Shape 94"/>
          <p:cNvCxnSpPr>
            <a:stCxn id="93" idx="3"/>
          </p:cNvCxnSpPr>
          <p:nvPr/>
        </p:nvCxnSpPr>
        <p:spPr>
          <a:xfrm>
            <a:off x="6973373" y="2919225"/>
            <a:ext cx="298500" cy="0"/>
          </a:xfrm>
          <a:prstGeom prst="straightConnector1">
            <a:avLst/>
          </a:prstGeom>
          <a:noFill/>
          <a:ln w="19050" cap="flat" cmpd="sng">
            <a:solidFill>
              <a:schemeClr val="dk2"/>
            </a:solidFill>
            <a:prstDash val="solid"/>
            <a:round/>
            <a:headEnd type="none" w="lg" len="lg"/>
            <a:tailEnd type="triangle" w="lg" len="lg"/>
          </a:ln>
        </p:spPr>
      </p:cxnSp>
      <p:cxnSp>
        <p:nvCxnSpPr>
          <p:cNvPr id="95" name="Shape 95"/>
          <p:cNvCxnSpPr>
            <a:stCxn id="91" idx="3"/>
          </p:cNvCxnSpPr>
          <p:nvPr/>
        </p:nvCxnSpPr>
        <p:spPr>
          <a:xfrm>
            <a:off x="5192861" y="2919225"/>
            <a:ext cx="297600" cy="0"/>
          </a:xfrm>
          <a:prstGeom prst="straightConnector1">
            <a:avLst/>
          </a:prstGeom>
          <a:noFill/>
          <a:ln w="19050" cap="flat" cmpd="sng">
            <a:solidFill>
              <a:schemeClr val="dk2"/>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6</a:t>
            </a:fld>
            <a:endParaRPr lang="uk-UA"/>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7268" y="2493440"/>
            <a:ext cx="1419282" cy="851569"/>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cxnSp>
        <p:nvCxnSpPr>
          <p:cNvPr id="102" name="Shape 102"/>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cxnSp>
        <p:nvCxnSpPr>
          <p:cNvPr id="103" name="Shape 103"/>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sp>
        <p:nvSpPr>
          <p:cNvPr id="104" name="Shape 104"/>
          <p:cNvSpPr/>
          <p:nvPr/>
        </p:nvSpPr>
        <p:spPr>
          <a:xfrm>
            <a:off x="1992213"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05" name="Shape 105"/>
          <p:cNvSpPr/>
          <p:nvPr/>
        </p:nvSpPr>
        <p:spPr>
          <a:xfrm>
            <a:off x="8711625"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06" name="Shape 106"/>
          <p:cNvSpPr/>
          <p:nvPr/>
        </p:nvSpPr>
        <p:spPr>
          <a:xfrm>
            <a:off x="2424200"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07" name="Shape 107"/>
          <p:cNvCxnSpPr>
            <a:stCxn id="108" idx="3"/>
            <a:endCxn id="106" idx="1"/>
          </p:cNvCxnSpPr>
          <p:nvPr/>
        </p:nvCxnSpPr>
        <p:spPr>
          <a:xfrm>
            <a:off x="2233400" y="2919213"/>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09" name="Shape 109"/>
          <p:cNvCxnSpPr>
            <a:endCxn id="105" idx="1"/>
          </p:cNvCxnSpPr>
          <p:nvPr/>
        </p:nvCxnSpPr>
        <p:spPr>
          <a:xfrm>
            <a:off x="8531925" y="2919213"/>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111" name="Shape 111"/>
          <p:cNvCxnSpPr>
            <a:endCxn id="112" idx="1"/>
          </p:cNvCxnSpPr>
          <p:nvPr/>
        </p:nvCxnSpPr>
        <p:spPr>
          <a:xfrm>
            <a:off x="2661663" y="2919225"/>
            <a:ext cx="269100" cy="0"/>
          </a:xfrm>
          <a:prstGeom prst="straightConnector1">
            <a:avLst/>
          </a:prstGeom>
          <a:noFill/>
          <a:ln w="19050" cap="flat" cmpd="sng">
            <a:solidFill>
              <a:schemeClr val="dk2"/>
            </a:solidFill>
            <a:prstDash val="solid"/>
            <a:round/>
            <a:headEnd type="none" w="lg" len="lg"/>
            <a:tailEnd type="triangle" w="lg" len="lg"/>
          </a:ln>
        </p:spPr>
      </p:cxnSp>
      <p:sp>
        <p:nvSpPr>
          <p:cNvPr id="112" name="Shape 112"/>
          <p:cNvSpPr/>
          <p:nvPr/>
        </p:nvSpPr>
        <p:spPr>
          <a:xfrm>
            <a:off x="2930763" y="2395575"/>
            <a:ext cx="5601162"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a:spcBef>
                <a:spcPts val="0"/>
              </a:spcBef>
              <a:spcAft>
                <a:spcPts val="0"/>
              </a:spcAft>
              <a:buNone/>
            </a:pPr>
            <a:r>
              <a:rPr lang="en-US" sz="4500" dirty="0" smtClean="0">
                <a:solidFill>
                  <a:schemeClr val="bg1"/>
                </a:solidFill>
                <a:latin typeface="Avenir Next Condensed Medium" charset="0"/>
                <a:ea typeface="Avenir Next Condensed Medium" charset="0"/>
                <a:cs typeface="Avenir Next Condensed Medium" charset="0"/>
                <a:sym typeface="Pathway Gothic One"/>
              </a:rPr>
              <a:t>Classify (</a:t>
            </a:r>
            <a:r>
              <a:rPr lang="en" sz="4500" dirty="0" smtClean="0">
                <a:solidFill>
                  <a:schemeClr val="bg1"/>
                </a:solidFill>
                <a:latin typeface="Avenir Next Condensed Medium" charset="0"/>
                <a:ea typeface="Avenir Next Condensed Medium" charset="0"/>
                <a:cs typeface="Avenir Next Condensed Medium" charset="0"/>
                <a:sym typeface="Pathway Gothic One"/>
              </a:rPr>
              <a:t>DNN</a:t>
            </a:r>
            <a:r>
              <a:rPr lang="en-US" sz="4500" dirty="0" smtClean="0">
                <a:solidFill>
                  <a:schemeClr val="bg1"/>
                </a:solidFill>
                <a:latin typeface="Avenir Next Condensed Medium" charset="0"/>
                <a:ea typeface="Avenir Next Condensed Medium" charset="0"/>
                <a:cs typeface="Avenir Next Condensed Medium" charset="0"/>
                <a:sym typeface="Pathway Gothic One"/>
              </a:rPr>
              <a:t>)</a:t>
            </a:r>
            <a:endParaRPr sz="45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3" name="Shape 86"/>
          <p:cNvSpPr txBox="1">
            <a:spLocks/>
          </p:cNvSpPr>
          <p:nvPr/>
        </p:nvSpPr>
        <p:spPr bwMode="black">
          <a:xfrm>
            <a:off x="464025" y="42792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DNN is primary cost of pipeline</a:t>
            </a:r>
            <a:endParaRPr lang="en" sz="3500" dirty="0">
              <a:latin typeface="Avenir Next Condensed Medium" charset="0"/>
              <a:ea typeface="Avenir Next Condensed Medium" charset="0"/>
              <a:cs typeface="Avenir Next Condensed Medium" charset="0"/>
            </a:endParaRP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7</a:t>
            </a:fld>
            <a:endParaRPr lang="uk-UA"/>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7268" y="2493440"/>
            <a:ext cx="1419282" cy="85156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cxnSp>
        <p:nvCxnSpPr>
          <p:cNvPr id="102" name="Shape 102"/>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cxnSp>
        <p:nvCxnSpPr>
          <p:cNvPr id="103" name="Shape 103"/>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sp>
        <p:nvSpPr>
          <p:cNvPr id="104" name="Shape 104"/>
          <p:cNvSpPr/>
          <p:nvPr/>
        </p:nvSpPr>
        <p:spPr>
          <a:xfrm>
            <a:off x="1992213"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sp>
        <p:nvSpPr>
          <p:cNvPr id="105" name="Shape 105"/>
          <p:cNvSpPr/>
          <p:nvPr/>
        </p:nvSpPr>
        <p:spPr>
          <a:xfrm>
            <a:off x="8711625"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sp>
        <p:nvSpPr>
          <p:cNvPr id="106" name="Shape 106"/>
          <p:cNvSpPr/>
          <p:nvPr/>
        </p:nvSpPr>
        <p:spPr>
          <a:xfrm>
            <a:off x="2424200"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cxnSp>
        <p:nvCxnSpPr>
          <p:cNvPr id="107" name="Shape 107"/>
          <p:cNvCxnSpPr>
            <a:endCxn id="106" idx="1"/>
          </p:cNvCxnSpPr>
          <p:nvPr/>
        </p:nvCxnSpPr>
        <p:spPr>
          <a:xfrm>
            <a:off x="2233400" y="2919213"/>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09" name="Shape 109"/>
          <p:cNvCxnSpPr>
            <a:endCxn id="105" idx="1"/>
          </p:cNvCxnSpPr>
          <p:nvPr/>
        </p:nvCxnSpPr>
        <p:spPr>
          <a:xfrm>
            <a:off x="8531925" y="2919213"/>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111" name="Shape 111"/>
          <p:cNvCxnSpPr>
            <a:endCxn id="112" idx="1"/>
          </p:cNvCxnSpPr>
          <p:nvPr/>
        </p:nvCxnSpPr>
        <p:spPr>
          <a:xfrm>
            <a:off x="2661663" y="2919225"/>
            <a:ext cx="269100" cy="0"/>
          </a:xfrm>
          <a:prstGeom prst="straightConnector1">
            <a:avLst/>
          </a:prstGeom>
          <a:noFill/>
          <a:ln w="19050" cap="flat" cmpd="sng">
            <a:solidFill>
              <a:schemeClr val="dk2"/>
            </a:solidFill>
            <a:prstDash val="solid"/>
            <a:round/>
            <a:headEnd type="none" w="lg" len="lg"/>
            <a:tailEnd type="triangle" w="lg" len="lg"/>
          </a:ln>
        </p:spPr>
      </p:cxnSp>
      <p:sp>
        <p:nvSpPr>
          <p:cNvPr id="112" name="Shape 112"/>
          <p:cNvSpPr/>
          <p:nvPr/>
        </p:nvSpPr>
        <p:spPr>
          <a:xfrm>
            <a:off x="2930763" y="2395575"/>
            <a:ext cx="5601162"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800" dirty="0">
                <a:solidFill>
                  <a:schemeClr val="bg1"/>
                </a:solidFill>
                <a:latin typeface="Avenir Next Condensed Medium" charset="0"/>
                <a:ea typeface="Avenir Next Condensed Medium" charset="0"/>
                <a:cs typeface="Avenir Next Condensed Medium" charset="0"/>
                <a:sym typeface="Pathway Gothic One"/>
              </a:rPr>
              <a:t>Classify (DNN)</a:t>
            </a:r>
            <a:endParaRPr lang="en-US" sz="28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14" name="Shape 105"/>
          <p:cNvSpPr/>
          <p:nvPr/>
        </p:nvSpPr>
        <p:spPr>
          <a:xfrm>
            <a:off x="8711625" y="3548627"/>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cxnSp>
        <p:nvCxnSpPr>
          <p:cNvPr id="17" name="Shape 109"/>
          <p:cNvCxnSpPr/>
          <p:nvPr/>
        </p:nvCxnSpPr>
        <p:spPr>
          <a:xfrm>
            <a:off x="8531925" y="4072277"/>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18" name="Shape 111"/>
          <p:cNvCxnSpPr>
            <a:stCxn id="106" idx="3"/>
          </p:cNvCxnSpPr>
          <p:nvPr/>
        </p:nvCxnSpPr>
        <p:spPr>
          <a:xfrm>
            <a:off x="2665400" y="2919213"/>
            <a:ext cx="265363" cy="1153076"/>
          </a:xfrm>
          <a:prstGeom prst="straightConnector1">
            <a:avLst/>
          </a:prstGeom>
          <a:noFill/>
          <a:ln w="19050" cap="flat" cmpd="sng">
            <a:solidFill>
              <a:schemeClr val="dk2"/>
            </a:solidFill>
            <a:prstDash val="solid"/>
            <a:round/>
            <a:headEnd type="none" w="lg" len="lg"/>
            <a:tailEnd type="triangle" w="lg" len="lg"/>
          </a:ln>
        </p:spPr>
      </p:cxnSp>
      <p:sp>
        <p:nvSpPr>
          <p:cNvPr id="19" name="Shape 112"/>
          <p:cNvSpPr/>
          <p:nvPr/>
        </p:nvSpPr>
        <p:spPr>
          <a:xfrm>
            <a:off x="2930763" y="3548639"/>
            <a:ext cx="5601162"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800">
                <a:solidFill>
                  <a:schemeClr val="bg1"/>
                </a:solidFill>
                <a:latin typeface="Avenir Next Condensed Medium" charset="0"/>
                <a:ea typeface="Avenir Next Condensed Medium" charset="0"/>
                <a:cs typeface="Avenir Next Condensed Medium" charset="0"/>
                <a:sym typeface="Pathway Gothic One"/>
              </a:rPr>
              <a:t>Classify (DNN)</a:t>
            </a:r>
            <a:endParaRPr lang="en-US" sz="28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21" name="Shape 105"/>
          <p:cNvSpPr/>
          <p:nvPr/>
        </p:nvSpPr>
        <p:spPr>
          <a:xfrm>
            <a:off x="8711625" y="1218458"/>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solidFill>
                <a:schemeClr val="bg1"/>
              </a:solidFill>
              <a:latin typeface="Avenir Next Condensed Medium" charset="0"/>
              <a:ea typeface="Avenir Next Condensed Medium" charset="0"/>
              <a:cs typeface="Avenir Next Condensed Medium" charset="0"/>
            </a:endParaRPr>
          </a:p>
        </p:txBody>
      </p:sp>
      <p:cxnSp>
        <p:nvCxnSpPr>
          <p:cNvPr id="24" name="Shape 109"/>
          <p:cNvCxnSpPr/>
          <p:nvPr/>
        </p:nvCxnSpPr>
        <p:spPr>
          <a:xfrm>
            <a:off x="8531925" y="1742108"/>
            <a:ext cx="179700" cy="0"/>
          </a:xfrm>
          <a:prstGeom prst="straightConnector1">
            <a:avLst/>
          </a:prstGeom>
          <a:noFill/>
          <a:ln w="19050" cap="flat" cmpd="sng">
            <a:solidFill>
              <a:schemeClr val="dk2"/>
            </a:solidFill>
            <a:prstDash val="solid"/>
            <a:round/>
            <a:headEnd type="none" w="lg" len="lg"/>
            <a:tailEnd type="triangle" w="lg" len="lg"/>
          </a:ln>
        </p:spPr>
      </p:cxnSp>
      <p:cxnSp>
        <p:nvCxnSpPr>
          <p:cNvPr id="25" name="Shape 111"/>
          <p:cNvCxnSpPr>
            <a:stCxn id="106" idx="3"/>
          </p:cNvCxnSpPr>
          <p:nvPr/>
        </p:nvCxnSpPr>
        <p:spPr>
          <a:xfrm flipV="1">
            <a:off x="2665400" y="1742120"/>
            <a:ext cx="265363" cy="1177093"/>
          </a:xfrm>
          <a:prstGeom prst="straightConnector1">
            <a:avLst/>
          </a:prstGeom>
          <a:noFill/>
          <a:ln w="19050" cap="flat" cmpd="sng">
            <a:solidFill>
              <a:schemeClr val="dk2"/>
            </a:solidFill>
            <a:prstDash val="solid"/>
            <a:round/>
            <a:headEnd type="none" w="lg" len="lg"/>
            <a:tailEnd type="triangle" w="lg" len="lg"/>
          </a:ln>
        </p:spPr>
      </p:cxnSp>
      <p:sp>
        <p:nvSpPr>
          <p:cNvPr id="26" name="Shape 112"/>
          <p:cNvSpPr/>
          <p:nvPr/>
        </p:nvSpPr>
        <p:spPr>
          <a:xfrm>
            <a:off x="2930763" y="1218470"/>
            <a:ext cx="5601162"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lvl="0" algn="ctr"/>
            <a:r>
              <a:rPr lang="en-US" sz="2800" dirty="0">
                <a:solidFill>
                  <a:schemeClr val="bg1"/>
                </a:solidFill>
                <a:latin typeface="Avenir Next Condensed Medium" charset="0"/>
                <a:ea typeface="Avenir Next Condensed Medium" charset="0"/>
                <a:cs typeface="Avenir Next Condensed Medium" charset="0"/>
                <a:sym typeface="Pathway Gothic One"/>
              </a:rPr>
              <a:t>Classify (DNN)</a:t>
            </a:r>
            <a:endParaRPr lang="en-US" sz="2800" dirty="0">
              <a:solidFill>
                <a:schemeClr val="bg1"/>
              </a:solidFill>
              <a:latin typeface="Avenir Next Condensed Medium" charset="0"/>
              <a:ea typeface="Avenir Next Condensed Medium" charset="0"/>
              <a:cs typeface="Avenir Next Condensed Medium" charset="0"/>
              <a:sym typeface="Pathway Gothic One"/>
            </a:endParaRPr>
          </a:p>
        </p:txBody>
      </p:sp>
      <p:sp>
        <p:nvSpPr>
          <p:cNvPr id="31" name="Shape 86"/>
          <p:cNvSpPr txBox="1">
            <a:spLocks/>
          </p:cNvSpPr>
          <p:nvPr/>
        </p:nvSpPr>
        <p:spPr bwMode="black">
          <a:xfrm>
            <a:off x="464025" y="427925"/>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DNN is primary cost of pipeline</a:t>
            </a:r>
            <a:endParaRPr lang="en" sz="3500" dirty="0">
              <a:latin typeface="Avenir Next Condensed Medium" charset="0"/>
              <a:ea typeface="Avenir Next Condensed Medium" charset="0"/>
              <a:cs typeface="Avenir Next Condensed Medium" charset="0"/>
            </a:endParaRPr>
          </a:p>
        </p:txBody>
      </p:sp>
      <p:sp>
        <p:nvSpPr>
          <p:cNvPr id="5" name="Slide Number Placeholder 4"/>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8</a:t>
            </a:fld>
            <a:endParaRPr lang="uk-UA"/>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7268" y="2493440"/>
            <a:ext cx="1419282" cy="851569"/>
          </a:xfrm>
          <a:prstGeom prst="rect">
            <a:avLst/>
          </a:prstGeom>
        </p:spPr>
      </p:pic>
    </p:spTree>
    <p:extLst>
      <p:ext uri="{BB962C8B-B14F-4D97-AF65-F5344CB8AC3E}">
        <p14:creationId xmlns:p14="http://schemas.microsoft.com/office/powerpoint/2010/main" val="1939132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Shape 133"/>
          <p:cNvSpPr/>
          <p:nvPr/>
        </p:nvSpPr>
        <p:spPr>
          <a:xfrm>
            <a:off x="2816150" y="1232975"/>
            <a:ext cx="5625000" cy="3385200"/>
          </a:xfrm>
          <a:prstGeom prst="rect">
            <a:avLst/>
          </a:prstGeom>
          <a:noFill/>
          <a:ln w="28575" cap="flat" cmpd="sng">
            <a:solidFill>
              <a:schemeClr val="dk2"/>
            </a:solidFill>
            <a:prstDash val="dash"/>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34" name="Shape 134"/>
          <p:cNvSpPr txBox="1"/>
          <p:nvPr/>
        </p:nvSpPr>
        <p:spPr>
          <a:xfrm>
            <a:off x="2930800" y="4130200"/>
            <a:ext cx="3516600" cy="36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500" dirty="0">
                <a:latin typeface="Avenir Next Condensed Regular" charset="0"/>
                <a:ea typeface="Avenir Next Condensed Regular" charset="0"/>
                <a:cs typeface="Avenir Next Condensed Regular" charset="0"/>
                <a:sym typeface="Pathway Gothic One"/>
              </a:rPr>
              <a:t>Efficiently run same 3 DNNs</a:t>
            </a:r>
            <a:endParaRPr sz="2500" dirty="0">
              <a:latin typeface="Avenir Next Condensed Regular" charset="0"/>
              <a:ea typeface="Avenir Next Condensed Regular" charset="0"/>
              <a:cs typeface="Avenir Next Condensed Regular" charset="0"/>
              <a:sym typeface="Pathway Gothic One"/>
            </a:endParaRPr>
          </a:p>
        </p:txBody>
      </p:sp>
      <p:cxnSp>
        <p:nvCxnSpPr>
          <p:cNvPr id="135" name="Shape 135"/>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cxnSp>
        <p:nvCxnSpPr>
          <p:cNvPr id="136" name="Shape 136"/>
          <p:cNvCxnSpPr/>
          <p:nvPr/>
        </p:nvCxnSpPr>
        <p:spPr>
          <a:xfrm>
            <a:off x="1591213" y="2919213"/>
            <a:ext cx="295800" cy="0"/>
          </a:xfrm>
          <a:prstGeom prst="straightConnector1">
            <a:avLst/>
          </a:prstGeom>
          <a:noFill/>
          <a:ln w="19050" cap="flat" cmpd="sng">
            <a:solidFill>
              <a:schemeClr val="dk2"/>
            </a:solidFill>
            <a:prstDash val="solid"/>
            <a:round/>
            <a:headEnd type="none" w="lg" len="lg"/>
            <a:tailEnd type="triangle" w="lg" len="lg"/>
          </a:ln>
        </p:spPr>
      </p:cxnSp>
      <p:sp>
        <p:nvSpPr>
          <p:cNvPr id="137" name="Shape 137"/>
          <p:cNvSpPr/>
          <p:nvPr/>
        </p:nvSpPr>
        <p:spPr>
          <a:xfrm>
            <a:off x="1992213"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38" name="Shape 138"/>
          <p:cNvSpPr/>
          <p:nvPr/>
        </p:nvSpPr>
        <p:spPr>
          <a:xfrm>
            <a:off x="8679375" y="1297388"/>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sp>
        <p:nvSpPr>
          <p:cNvPr id="139" name="Shape 139"/>
          <p:cNvSpPr/>
          <p:nvPr/>
        </p:nvSpPr>
        <p:spPr>
          <a:xfrm>
            <a:off x="2424200" y="239556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40" name="Shape 140"/>
          <p:cNvCxnSpPr>
            <a:endCxn id="139" idx="1"/>
          </p:cNvCxnSpPr>
          <p:nvPr/>
        </p:nvCxnSpPr>
        <p:spPr>
          <a:xfrm>
            <a:off x="2233400" y="2919213"/>
            <a:ext cx="190800" cy="0"/>
          </a:xfrm>
          <a:prstGeom prst="straightConnector1">
            <a:avLst/>
          </a:prstGeom>
          <a:noFill/>
          <a:ln w="19050" cap="flat" cmpd="sng">
            <a:solidFill>
              <a:schemeClr val="dk2"/>
            </a:solidFill>
            <a:prstDash val="solid"/>
            <a:round/>
            <a:headEnd type="none" w="lg" len="lg"/>
            <a:tailEnd type="triangle" w="lg" len="lg"/>
          </a:ln>
        </p:spPr>
      </p:cxnSp>
      <p:cxnSp>
        <p:nvCxnSpPr>
          <p:cNvPr id="141" name="Shape 141"/>
          <p:cNvCxnSpPr>
            <a:stCxn id="142" idx="3"/>
            <a:endCxn id="138" idx="1"/>
          </p:cNvCxnSpPr>
          <p:nvPr/>
        </p:nvCxnSpPr>
        <p:spPr>
          <a:xfrm>
            <a:off x="8296342" y="1814700"/>
            <a:ext cx="383100" cy="6300"/>
          </a:xfrm>
          <a:prstGeom prst="straightConnector1">
            <a:avLst/>
          </a:prstGeom>
          <a:noFill/>
          <a:ln w="19050" cap="flat" cmpd="sng">
            <a:solidFill>
              <a:schemeClr val="dk2"/>
            </a:solidFill>
            <a:prstDash val="solid"/>
            <a:round/>
            <a:headEnd type="none" w="lg" len="lg"/>
            <a:tailEnd type="triangle" w="lg" len="lg"/>
          </a:ln>
        </p:spPr>
      </p:cxnSp>
      <p:cxnSp>
        <p:nvCxnSpPr>
          <p:cNvPr id="143" name="Shape 143"/>
          <p:cNvCxnSpPr>
            <a:endCxn id="144" idx="1"/>
          </p:cNvCxnSpPr>
          <p:nvPr/>
        </p:nvCxnSpPr>
        <p:spPr>
          <a:xfrm>
            <a:off x="2661700" y="2919225"/>
            <a:ext cx="269100" cy="0"/>
          </a:xfrm>
          <a:prstGeom prst="straightConnector1">
            <a:avLst/>
          </a:prstGeom>
          <a:noFill/>
          <a:ln w="19050" cap="flat" cmpd="sng">
            <a:solidFill>
              <a:schemeClr val="dk2"/>
            </a:solidFill>
            <a:prstDash val="solid"/>
            <a:round/>
            <a:headEnd type="none" w="lg" len="lg"/>
            <a:tailEnd type="triangle" w="lg" len="lg"/>
          </a:ln>
        </p:spPr>
      </p:cxnSp>
      <p:sp>
        <p:nvSpPr>
          <p:cNvPr id="144" name="Shape 144"/>
          <p:cNvSpPr/>
          <p:nvPr/>
        </p:nvSpPr>
        <p:spPr>
          <a:xfrm>
            <a:off x="2930800" y="2395575"/>
            <a:ext cx="45984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sp>
        <p:nvSpPr>
          <p:cNvPr id="142" name="Shape 142"/>
          <p:cNvSpPr/>
          <p:nvPr/>
        </p:nvSpPr>
        <p:spPr>
          <a:xfrm>
            <a:off x="8000542" y="1291050"/>
            <a:ext cx="2958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cxnSp>
        <p:nvCxnSpPr>
          <p:cNvPr id="146" name="Shape 146"/>
          <p:cNvCxnSpPr>
            <a:stCxn id="144" idx="3"/>
            <a:endCxn id="142" idx="1"/>
          </p:cNvCxnSpPr>
          <p:nvPr/>
        </p:nvCxnSpPr>
        <p:spPr>
          <a:xfrm rot="10800000" flipH="1">
            <a:off x="7529200" y="1814625"/>
            <a:ext cx="471300" cy="1104600"/>
          </a:xfrm>
          <a:prstGeom prst="straightConnector1">
            <a:avLst/>
          </a:prstGeom>
          <a:noFill/>
          <a:ln w="19050" cap="flat" cmpd="sng">
            <a:solidFill>
              <a:schemeClr val="dk2"/>
            </a:solidFill>
            <a:prstDash val="solid"/>
            <a:round/>
            <a:headEnd type="none" w="lg" len="lg"/>
            <a:tailEnd type="triangle" w="lg" len="lg"/>
          </a:ln>
        </p:spPr>
      </p:cxnSp>
      <p:sp>
        <p:nvSpPr>
          <p:cNvPr id="147" name="Shape 147"/>
          <p:cNvSpPr/>
          <p:nvPr/>
        </p:nvSpPr>
        <p:spPr>
          <a:xfrm>
            <a:off x="8679375" y="2401913"/>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48" name="Shape 148"/>
          <p:cNvCxnSpPr>
            <a:stCxn id="149" idx="3"/>
            <a:endCxn id="147" idx="1"/>
          </p:cNvCxnSpPr>
          <p:nvPr/>
        </p:nvCxnSpPr>
        <p:spPr>
          <a:xfrm>
            <a:off x="8296342" y="2919225"/>
            <a:ext cx="383100" cy="6300"/>
          </a:xfrm>
          <a:prstGeom prst="straightConnector1">
            <a:avLst/>
          </a:prstGeom>
          <a:noFill/>
          <a:ln w="19050" cap="flat" cmpd="sng">
            <a:solidFill>
              <a:schemeClr val="dk2"/>
            </a:solidFill>
            <a:prstDash val="solid"/>
            <a:round/>
            <a:headEnd type="none" w="lg" len="lg"/>
            <a:tailEnd type="triangle" w="lg" len="lg"/>
          </a:ln>
        </p:spPr>
      </p:cxnSp>
      <p:sp>
        <p:nvSpPr>
          <p:cNvPr id="149" name="Shape 149"/>
          <p:cNvSpPr/>
          <p:nvPr/>
        </p:nvSpPr>
        <p:spPr>
          <a:xfrm>
            <a:off x="8000542" y="2395575"/>
            <a:ext cx="2958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cxnSp>
        <p:nvCxnSpPr>
          <p:cNvPr id="150" name="Shape 150"/>
          <p:cNvCxnSpPr>
            <a:stCxn id="144" idx="3"/>
            <a:endCxn id="149" idx="1"/>
          </p:cNvCxnSpPr>
          <p:nvPr/>
        </p:nvCxnSpPr>
        <p:spPr>
          <a:xfrm>
            <a:off x="7529200" y="2919225"/>
            <a:ext cx="471300" cy="0"/>
          </a:xfrm>
          <a:prstGeom prst="straightConnector1">
            <a:avLst/>
          </a:prstGeom>
          <a:noFill/>
          <a:ln w="19050" cap="flat" cmpd="sng">
            <a:solidFill>
              <a:schemeClr val="dk2"/>
            </a:solidFill>
            <a:prstDash val="solid"/>
            <a:round/>
            <a:headEnd type="none" w="lg" len="lg"/>
            <a:tailEnd type="triangle" w="lg" len="lg"/>
          </a:ln>
        </p:spPr>
      </p:cxnSp>
      <p:sp>
        <p:nvSpPr>
          <p:cNvPr id="151" name="Shape 151"/>
          <p:cNvSpPr/>
          <p:nvPr/>
        </p:nvSpPr>
        <p:spPr>
          <a:xfrm>
            <a:off x="8679388" y="3506438"/>
            <a:ext cx="241200" cy="1047300"/>
          </a:xfrm>
          <a:prstGeom prst="roundRect">
            <a:avLst>
              <a:gd name="adj" fmla="val 8220"/>
            </a:avLst>
          </a:prstGeom>
          <a:solidFill>
            <a:schemeClr val="bg1">
              <a:lumMod val="50000"/>
            </a:schemeClr>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dirty="0">
              <a:latin typeface="Avenir Next Condensed Regular" charset="0"/>
              <a:ea typeface="Avenir Next Condensed Regular" charset="0"/>
              <a:cs typeface="Avenir Next Condensed Regular" charset="0"/>
            </a:endParaRPr>
          </a:p>
        </p:txBody>
      </p:sp>
      <p:cxnSp>
        <p:nvCxnSpPr>
          <p:cNvPr id="152" name="Shape 152"/>
          <p:cNvCxnSpPr>
            <a:stCxn id="153" idx="3"/>
            <a:endCxn id="151" idx="1"/>
          </p:cNvCxnSpPr>
          <p:nvPr/>
        </p:nvCxnSpPr>
        <p:spPr>
          <a:xfrm>
            <a:off x="8296354" y="4023750"/>
            <a:ext cx="383100" cy="6300"/>
          </a:xfrm>
          <a:prstGeom prst="straightConnector1">
            <a:avLst/>
          </a:prstGeom>
          <a:noFill/>
          <a:ln w="19050" cap="flat" cmpd="sng">
            <a:solidFill>
              <a:schemeClr val="dk2"/>
            </a:solidFill>
            <a:prstDash val="solid"/>
            <a:round/>
            <a:headEnd type="none" w="lg" len="lg"/>
            <a:tailEnd type="triangle" w="lg" len="lg"/>
          </a:ln>
        </p:spPr>
      </p:cxnSp>
      <p:sp>
        <p:nvSpPr>
          <p:cNvPr id="153" name="Shape 153"/>
          <p:cNvSpPr/>
          <p:nvPr/>
        </p:nvSpPr>
        <p:spPr>
          <a:xfrm>
            <a:off x="8000554" y="3500100"/>
            <a:ext cx="295800" cy="1047300"/>
          </a:xfrm>
          <a:prstGeom prst="roundRect">
            <a:avLst>
              <a:gd name="adj" fmla="val 8220"/>
            </a:avLst>
          </a:prstGeom>
          <a:solidFill>
            <a:srgbClr val="7FC525"/>
          </a:solidFill>
          <a:ln w="19050" cap="flat" cmpd="sng">
            <a:no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endParaRPr sz="2500" dirty="0">
              <a:latin typeface="Avenir Next Condensed Regular" charset="0"/>
              <a:ea typeface="Avenir Next Condensed Regular" charset="0"/>
              <a:cs typeface="Avenir Next Condensed Regular" charset="0"/>
              <a:sym typeface="Pathway Gothic One"/>
            </a:endParaRPr>
          </a:p>
        </p:txBody>
      </p:sp>
      <p:cxnSp>
        <p:nvCxnSpPr>
          <p:cNvPr id="154" name="Shape 154"/>
          <p:cNvCxnSpPr>
            <a:stCxn id="144" idx="3"/>
            <a:endCxn id="153" idx="1"/>
          </p:cNvCxnSpPr>
          <p:nvPr/>
        </p:nvCxnSpPr>
        <p:spPr>
          <a:xfrm>
            <a:off x="7529200" y="2919225"/>
            <a:ext cx="471300" cy="1104600"/>
          </a:xfrm>
          <a:prstGeom prst="straightConnector1">
            <a:avLst/>
          </a:prstGeom>
          <a:noFill/>
          <a:ln w="19050" cap="flat" cmpd="sng">
            <a:solidFill>
              <a:schemeClr val="dk2"/>
            </a:solidFill>
            <a:prstDash val="solid"/>
            <a:round/>
            <a:headEnd type="none" w="lg" len="lg"/>
            <a:tailEnd type="triangle" w="lg" len="lg"/>
          </a:ln>
        </p:spPr>
      </p:cxnSp>
      <p:sp>
        <p:nvSpPr>
          <p:cNvPr id="26" name="Shape 86"/>
          <p:cNvSpPr txBox="1">
            <a:spLocks/>
          </p:cNvSpPr>
          <p:nvPr/>
        </p:nvSpPr>
        <p:spPr bwMode="black">
          <a:xfrm>
            <a:off x="488963" y="385050"/>
            <a:ext cx="8520600" cy="707400"/>
          </a:xfrm>
          <a:prstGeom prst="rect">
            <a:avLst/>
          </a:prstGeom>
          <a:noFill/>
          <a:ln w="31750" cap="sq">
            <a:noFill/>
            <a:miter lim="800000"/>
          </a:ln>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buFontTx/>
            </a:pPr>
            <a:r>
              <a:rPr lang="en-US" sz="3500" dirty="0" smtClean="0">
                <a:latin typeface="Avenir Next Condensed Medium" charset="0"/>
                <a:ea typeface="Avenir Next Condensed Medium" charset="0"/>
                <a:cs typeface="Avenir Next Condensed Medium" charset="0"/>
              </a:rPr>
              <a:t>In mainstream: partial sharing of 3 DNNs</a:t>
            </a:r>
            <a:endParaRPr lang="en" sz="3500" dirty="0">
              <a:latin typeface="Avenir Next Condensed Medium" charset="0"/>
              <a:ea typeface="Avenir Next Condensed Medium" charset="0"/>
              <a:cs typeface="Avenir Next Condensed Medium" charset="0"/>
            </a:endParaRPr>
          </a:p>
        </p:txBody>
      </p:sp>
      <p:sp>
        <p:nvSpPr>
          <p:cNvPr id="3" name="Slide Number Placeholder 2"/>
          <p:cNvSpPr>
            <a:spLocks noGrp="1"/>
          </p:cNvSpPr>
          <p:nvPr>
            <p:ph type="sldNum" idx="12"/>
          </p:nvPr>
        </p:nvSpPr>
        <p:spPr/>
        <p:txBody>
          <a:bodyPr/>
          <a:lstStyle/>
          <a:p>
            <a:pPr marL="0" lvl="0" indent="0">
              <a:spcBef>
                <a:spcPts val="0"/>
              </a:spcBef>
              <a:spcAft>
                <a:spcPts val="0"/>
              </a:spcAft>
              <a:buNone/>
            </a:pPr>
            <a:fld id="{00000000-1234-1234-1234-123412341234}" type="slidenum">
              <a:rPr lang="uk-UA" smtClean="0"/>
              <a:t>9</a:t>
            </a:fld>
            <a:endParaRPr lang="uk-UA"/>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67268" y="2493440"/>
            <a:ext cx="1419282" cy="851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
                                        <p:tgtEl>
                                          <p:spTgt spid="134"/>
                                        </p:tgtEl>
                                      </p:cBhvr>
                                    </p:animEffect>
                                  </p:childTnLst>
                                </p:cTn>
                              </p:par>
                              <p:par>
                                <p:cTn id="8" presetID="10" presetClass="entr" presetSubtype="0"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1"/>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22139</TotalTime>
  <Words>1961</Words>
  <Application>Microsoft Macintosh PowerPoint</Application>
  <PresentationFormat>On-screen Show (16:9)</PresentationFormat>
  <Paragraphs>352</Paragraphs>
  <Slides>55</Slides>
  <Notes>55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Avenir Next Condensed Demi Bold</vt:lpstr>
      <vt:lpstr>Avenir Next Condensed Medium</vt:lpstr>
      <vt:lpstr>Avenir Next Condensed Regular</vt:lpstr>
      <vt:lpstr>Devanagari MT</vt:lpstr>
      <vt:lpstr>Georgia</vt:lpstr>
      <vt:lpstr>Helvetica Neue</vt:lpstr>
      <vt:lpstr>Impact</vt:lpstr>
      <vt:lpstr>Pathway Gothic One</vt:lpstr>
      <vt:lpstr>Arial</vt:lpstr>
      <vt:lpstr>Parcel</vt:lpstr>
      <vt:lpstr>Mainstream: Dynamic Stem-Sharing for Multi-Tenant Video Processing</vt:lpstr>
      <vt:lpstr>PowerPoint Presentation</vt:lpstr>
      <vt:lpstr>Mainstream challenges and solutions</vt:lpstr>
      <vt:lpstr>PowerPoint Presentation</vt:lpstr>
      <vt:lpstr>PowerPoint Presentation</vt:lpstr>
      <vt:lpstr>Example video analysis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Mainstream: Adaptive compute sharing for video analysis </dc:title>
  <cp:lastModifiedBy>Angela Jiang</cp:lastModifiedBy>
  <cp:revision>87</cp:revision>
  <cp:lastPrinted>2018-07-02T05:16:07Z</cp:lastPrinted>
  <dcterms:modified xsi:type="dcterms:W3CDTF">2018-07-05T21:34:57Z</dcterms:modified>
</cp:coreProperties>
</file>